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25"/>
  </p:notesMasterIdLst>
  <p:sldIdLst>
    <p:sldId id="256" r:id="rId2"/>
    <p:sldId id="8674" r:id="rId3"/>
    <p:sldId id="8609" r:id="rId4"/>
    <p:sldId id="8675" r:id="rId5"/>
    <p:sldId id="8676" r:id="rId6"/>
    <p:sldId id="8677" r:id="rId7"/>
    <p:sldId id="8678" r:id="rId8"/>
    <p:sldId id="8662" r:id="rId9"/>
    <p:sldId id="8679" r:id="rId10"/>
    <p:sldId id="8680" r:id="rId11"/>
    <p:sldId id="8681" r:id="rId12"/>
    <p:sldId id="8666" r:id="rId13"/>
    <p:sldId id="8682" r:id="rId14"/>
    <p:sldId id="8667" r:id="rId15"/>
    <p:sldId id="8668" r:id="rId16"/>
    <p:sldId id="8683" r:id="rId17"/>
    <p:sldId id="8670" r:id="rId18"/>
    <p:sldId id="8671" r:id="rId19"/>
    <p:sldId id="8672" r:id="rId20"/>
    <p:sldId id="8684" r:id="rId21"/>
    <p:sldId id="8685" r:id="rId22"/>
    <p:sldId id="8686" r:id="rId23"/>
    <p:sldId id="8673"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2C4"/>
    <a:srgbClr val="376A6D"/>
    <a:srgbClr val="231F20"/>
    <a:srgbClr val="2A30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71214" autoAdjust="0"/>
  </p:normalViewPr>
  <p:slideViewPr>
    <p:cSldViewPr snapToGrid="0">
      <p:cViewPr varScale="1">
        <p:scale>
          <a:sx n="81" d="100"/>
          <a:sy n="81" d="100"/>
        </p:scale>
        <p:origin x="1288" y="40"/>
      </p:cViewPr>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489237-F568-457D-95D2-6328B09B668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CN" altLang="en-US"/>
        </a:p>
      </dgm:t>
    </dgm:pt>
    <dgm:pt modelId="{03774A22-7E9A-418D-A576-7AE3C9D09E12}">
      <dgm:prSet phldrT="[文本]"/>
      <dgm:spPr/>
      <dgm:t>
        <a:bodyPr/>
        <a:lstStyle/>
        <a:p>
          <a:r>
            <a:rPr lang="en-US" altLang="zh-CN" b="1" dirty="0"/>
            <a:t>2. </a:t>
          </a:r>
          <a:r>
            <a:rPr lang="en-US" altLang="zh-CN" b="1" dirty="0" err="1"/>
            <a:t>UserDataset</a:t>
          </a:r>
          <a:endParaRPr lang="zh-CN" altLang="en-US" b="1" dirty="0"/>
        </a:p>
      </dgm:t>
    </dgm:pt>
    <dgm:pt modelId="{38DD4A29-6522-47F2-A9AA-EBEA40B34FEF}" type="parTrans" cxnId="{CBC22356-7D20-4DC6-AB56-B30BC511814C}">
      <dgm:prSet/>
      <dgm:spPr/>
      <dgm:t>
        <a:bodyPr/>
        <a:lstStyle/>
        <a:p>
          <a:endParaRPr lang="zh-CN" altLang="en-US"/>
        </a:p>
      </dgm:t>
    </dgm:pt>
    <dgm:pt modelId="{E8ABB0F8-B157-480C-9DAB-9A4C3E8D8C3D}" type="sibTrans" cxnId="{CBC22356-7D20-4DC6-AB56-B30BC511814C}">
      <dgm:prSet/>
      <dgm:spPr/>
      <dgm:t>
        <a:bodyPr/>
        <a:lstStyle/>
        <a:p>
          <a:endParaRPr lang="zh-CN" altLang="en-US"/>
        </a:p>
      </dgm:t>
    </dgm:pt>
    <dgm:pt modelId="{7C852ACA-0615-40F1-9136-2350BB5B4672}">
      <dgm:prSet phldrT="[文本]"/>
      <dgm:spPr/>
      <dgm:t>
        <a:bodyPr/>
        <a:lstStyle/>
        <a:p>
          <a:r>
            <a:rPr lang="en-US" altLang="zh-CN" dirty="0"/>
            <a:t>Gender</a:t>
          </a:r>
          <a:endParaRPr lang="zh-CN" altLang="en-US" dirty="0"/>
        </a:p>
      </dgm:t>
    </dgm:pt>
    <dgm:pt modelId="{CB16D5AC-C5DB-4819-A87D-050B64ACE2B6}" type="parTrans" cxnId="{AFFC2B68-BB55-4505-B423-088006AEA695}">
      <dgm:prSet/>
      <dgm:spPr/>
      <dgm:t>
        <a:bodyPr/>
        <a:lstStyle/>
        <a:p>
          <a:endParaRPr lang="zh-CN" altLang="en-US"/>
        </a:p>
      </dgm:t>
    </dgm:pt>
    <dgm:pt modelId="{02BF2764-F8AF-432B-9AAC-B1E88AC995A0}" type="sibTrans" cxnId="{AFFC2B68-BB55-4505-B423-088006AEA695}">
      <dgm:prSet/>
      <dgm:spPr/>
      <dgm:t>
        <a:bodyPr/>
        <a:lstStyle/>
        <a:p>
          <a:endParaRPr lang="zh-CN" altLang="en-US"/>
        </a:p>
      </dgm:t>
    </dgm:pt>
    <dgm:pt modelId="{C4386E57-939D-402D-A0AD-10AA468DF0CD}">
      <dgm:prSet phldrT="[文本]"/>
      <dgm:spPr/>
      <dgm:t>
        <a:bodyPr/>
        <a:lstStyle/>
        <a:p>
          <a:r>
            <a:rPr lang="en-US" altLang="zh-CN" b="1" dirty="0"/>
            <a:t>3. Monthly Dataset</a:t>
          </a:r>
          <a:endParaRPr lang="zh-CN" altLang="en-US" b="1" dirty="0"/>
        </a:p>
      </dgm:t>
    </dgm:pt>
    <dgm:pt modelId="{0BDDFBC1-3D2F-47AE-A2EE-F6003F92AF9C}" type="parTrans" cxnId="{270B1E2E-5DCB-49B3-B315-871B463F2F43}">
      <dgm:prSet/>
      <dgm:spPr/>
      <dgm:t>
        <a:bodyPr/>
        <a:lstStyle/>
        <a:p>
          <a:endParaRPr lang="zh-CN" altLang="en-US"/>
        </a:p>
      </dgm:t>
    </dgm:pt>
    <dgm:pt modelId="{5B0C2981-FC20-4C63-99D5-65462F66D971}" type="sibTrans" cxnId="{270B1E2E-5DCB-49B3-B315-871B463F2F43}">
      <dgm:prSet/>
      <dgm:spPr/>
      <dgm:t>
        <a:bodyPr/>
        <a:lstStyle/>
        <a:p>
          <a:endParaRPr lang="zh-CN" altLang="en-US"/>
        </a:p>
      </dgm:t>
    </dgm:pt>
    <dgm:pt modelId="{5DD89110-6881-467B-9BD5-AF9854C40786}">
      <dgm:prSet phldrT="[文本]"/>
      <dgm:spPr/>
      <dgm:t>
        <a:bodyPr/>
        <a:lstStyle/>
        <a:p>
          <a:r>
            <a:rPr lang="en-US" altLang="zh-CN" dirty="0"/>
            <a:t>Monthly data plan</a:t>
          </a:r>
          <a:endParaRPr lang="zh-CN" altLang="en-US" dirty="0"/>
        </a:p>
      </dgm:t>
    </dgm:pt>
    <dgm:pt modelId="{66AA50D6-6370-457F-8AF3-52A4ED03B74B}" type="parTrans" cxnId="{20846752-937A-475E-967B-833FA8E76C92}">
      <dgm:prSet/>
      <dgm:spPr/>
      <dgm:t>
        <a:bodyPr/>
        <a:lstStyle/>
        <a:p>
          <a:endParaRPr lang="zh-CN" altLang="en-US"/>
        </a:p>
      </dgm:t>
    </dgm:pt>
    <dgm:pt modelId="{FCC59D69-97DA-43DD-83DB-1CFC7037C62F}" type="sibTrans" cxnId="{20846752-937A-475E-967B-833FA8E76C92}">
      <dgm:prSet/>
      <dgm:spPr/>
      <dgm:t>
        <a:bodyPr/>
        <a:lstStyle/>
        <a:p>
          <a:endParaRPr lang="zh-CN" altLang="en-US"/>
        </a:p>
      </dgm:t>
    </dgm:pt>
    <dgm:pt modelId="{32F913A9-F475-466B-A77C-AC307BE2A135}">
      <dgm:prSet phldrT="[文本]"/>
      <dgm:spPr/>
      <dgm:t>
        <a:bodyPr/>
        <a:lstStyle/>
        <a:p>
          <a:r>
            <a:rPr lang="en-US" altLang="zh-CN" b="1" dirty="0"/>
            <a:t>4. </a:t>
          </a:r>
          <a:r>
            <a:rPr lang="en-US" altLang="zh-CN" b="1" dirty="0" err="1"/>
            <a:t>PerfDataset</a:t>
          </a:r>
          <a:endParaRPr lang="zh-CN" altLang="en-US" b="1" dirty="0"/>
        </a:p>
      </dgm:t>
    </dgm:pt>
    <dgm:pt modelId="{B37A0E54-44E2-4397-BEF6-0F335F5E0ABF}" type="parTrans" cxnId="{C5971C5E-99B6-4E71-8437-CF0BCB1B415B}">
      <dgm:prSet/>
      <dgm:spPr/>
      <dgm:t>
        <a:bodyPr/>
        <a:lstStyle/>
        <a:p>
          <a:endParaRPr lang="zh-CN" altLang="en-US"/>
        </a:p>
      </dgm:t>
    </dgm:pt>
    <dgm:pt modelId="{1F8A56AD-2E60-476B-A512-BDEC247A5646}" type="sibTrans" cxnId="{C5971C5E-99B6-4E71-8437-CF0BCB1B415B}">
      <dgm:prSet/>
      <dgm:spPr/>
      <dgm:t>
        <a:bodyPr/>
        <a:lstStyle/>
        <a:p>
          <a:endParaRPr lang="zh-CN" altLang="en-US"/>
        </a:p>
      </dgm:t>
    </dgm:pt>
    <dgm:pt modelId="{6D368C7F-4772-428A-95B8-BF68B79D2C1B}">
      <dgm:prSet phldrT="[文本]"/>
      <dgm:spPr/>
      <dgm:t>
        <a:bodyPr/>
        <a:lstStyle/>
        <a:p>
          <a:r>
            <a:rPr lang="en-US" altLang="zh-CN" dirty="0"/>
            <a:t>RTT</a:t>
          </a:r>
          <a:endParaRPr lang="zh-CN" altLang="en-US" dirty="0"/>
        </a:p>
      </dgm:t>
    </dgm:pt>
    <dgm:pt modelId="{9663C571-F0B8-4EC5-9F29-9AE630973D38}" type="parTrans" cxnId="{553B4843-1A91-4695-8E8F-EEAAD4706267}">
      <dgm:prSet/>
      <dgm:spPr/>
      <dgm:t>
        <a:bodyPr/>
        <a:lstStyle/>
        <a:p>
          <a:endParaRPr lang="zh-CN" altLang="en-US"/>
        </a:p>
      </dgm:t>
    </dgm:pt>
    <dgm:pt modelId="{A471A520-EDD4-4CE8-86E3-F0732836D21A}" type="sibTrans" cxnId="{553B4843-1A91-4695-8E8F-EEAAD4706267}">
      <dgm:prSet/>
      <dgm:spPr/>
      <dgm:t>
        <a:bodyPr/>
        <a:lstStyle/>
        <a:p>
          <a:endParaRPr lang="zh-CN" altLang="en-US"/>
        </a:p>
      </dgm:t>
    </dgm:pt>
    <dgm:pt modelId="{EF1BADE8-D94A-4811-AF3D-D992B6B56C37}">
      <dgm:prSet/>
      <dgm:spPr/>
      <dgm:t>
        <a:bodyPr/>
        <a:lstStyle/>
        <a:p>
          <a:r>
            <a:rPr lang="en-US" altLang="zh-CN" dirty="0"/>
            <a:t>5. </a:t>
          </a:r>
          <a:r>
            <a:rPr lang="en-US" altLang="zh-CN" dirty="0" err="1"/>
            <a:t>SURDataset</a:t>
          </a:r>
          <a:endParaRPr lang="zh-CN" altLang="en-US" dirty="0"/>
        </a:p>
      </dgm:t>
    </dgm:pt>
    <dgm:pt modelId="{EEA1EC2F-D1E0-4863-8B30-001C801CA7C9}" type="parTrans" cxnId="{F491FA59-88F0-439A-B429-D29F010EBFED}">
      <dgm:prSet/>
      <dgm:spPr/>
      <dgm:t>
        <a:bodyPr/>
        <a:lstStyle/>
        <a:p>
          <a:endParaRPr lang="zh-CN" altLang="en-US"/>
        </a:p>
      </dgm:t>
    </dgm:pt>
    <dgm:pt modelId="{8153B4DF-4FD7-4CD5-9507-3FA66E7D2BEA}" type="sibTrans" cxnId="{F491FA59-88F0-439A-B429-D29F010EBFED}">
      <dgm:prSet/>
      <dgm:spPr/>
      <dgm:t>
        <a:bodyPr/>
        <a:lstStyle/>
        <a:p>
          <a:endParaRPr lang="zh-CN" altLang="en-US"/>
        </a:p>
      </dgm:t>
    </dgm:pt>
    <dgm:pt modelId="{933C6176-A982-4366-9633-EED987A5B70D}">
      <dgm:prSet phldrT="[文本]"/>
      <dgm:spPr/>
      <dgm:t>
        <a:bodyPr/>
        <a:lstStyle/>
        <a:p>
          <a:r>
            <a:rPr lang="en-US" altLang="zh-CN" dirty="0"/>
            <a:t>Birthday</a:t>
          </a:r>
          <a:endParaRPr lang="zh-CN" altLang="en-US" dirty="0"/>
        </a:p>
      </dgm:t>
    </dgm:pt>
    <dgm:pt modelId="{0AB43502-9E95-41D9-9F27-A31D629CDDDE}" type="parTrans" cxnId="{29F550FF-2A04-4F31-A0C5-05F6609BA6EB}">
      <dgm:prSet/>
      <dgm:spPr/>
      <dgm:t>
        <a:bodyPr/>
        <a:lstStyle/>
        <a:p>
          <a:endParaRPr lang="zh-CN" altLang="en-US"/>
        </a:p>
      </dgm:t>
    </dgm:pt>
    <dgm:pt modelId="{C46A8530-EE71-45B5-8BEF-E4447FE2F191}" type="sibTrans" cxnId="{29F550FF-2A04-4F31-A0C5-05F6609BA6EB}">
      <dgm:prSet/>
      <dgm:spPr/>
      <dgm:t>
        <a:bodyPr/>
        <a:lstStyle/>
        <a:p>
          <a:endParaRPr lang="zh-CN" altLang="en-US"/>
        </a:p>
      </dgm:t>
    </dgm:pt>
    <dgm:pt modelId="{8B309723-F1D9-41C8-B75A-CA132D53E2C6}">
      <dgm:prSet phldrT="[文本]"/>
      <dgm:spPr/>
      <dgm:t>
        <a:bodyPr/>
        <a:lstStyle/>
        <a:p>
          <a:endParaRPr lang="zh-CN" altLang="en-US" dirty="0"/>
        </a:p>
      </dgm:t>
    </dgm:pt>
    <dgm:pt modelId="{5E1682DA-F162-4C8B-BB51-A1DAAD0DA5AA}" type="parTrans" cxnId="{AA557346-839B-4116-A7CF-A6946A324C69}">
      <dgm:prSet/>
      <dgm:spPr/>
      <dgm:t>
        <a:bodyPr/>
        <a:lstStyle/>
        <a:p>
          <a:endParaRPr lang="zh-CN" altLang="en-US"/>
        </a:p>
      </dgm:t>
    </dgm:pt>
    <dgm:pt modelId="{6B07A2EC-1452-4AE3-AE3D-023FB4E17644}" type="sibTrans" cxnId="{AA557346-839B-4116-A7CF-A6946A324C69}">
      <dgm:prSet/>
      <dgm:spPr/>
      <dgm:t>
        <a:bodyPr/>
        <a:lstStyle/>
        <a:p>
          <a:endParaRPr lang="zh-CN" altLang="en-US"/>
        </a:p>
      </dgm:t>
    </dgm:pt>
    <dgm:pt modelId="{6C499D0C-F01E-46F8-A711-541DFF8D92F6}">
      <dgm:prSet phldrT="[文本]"/>
      <dgm:spPr/>
      <dgm:t>
        <a:bodyPr/>
        <a:lstStyle/>
        <a:p>
          <a:r>
            <a:rPr lang="en-US" altLang="zh-CN" dirty="0"/>
            <a:t>Date of join</a:t>
          </a:r>
          <a:endParaRPr lang="zh-CN" altLang="en-US" dirty="0"/>
        </a:p>
      </dgm:t>
    </dgm:pt>
    <dgm:pt modelId="{6344C859-EC72-4E01-855B-01A7E2B2A318}" type="parTrans" cxnId="{EC8EFFA0-92CA-4EB7-8312-4AC79C99C08D}">
      <dgm:prSet/>
      <dgm:spPr/>
      <dgm:t>
        <a:bodyPr/>
        <a:lstStyle/>
        <a:p>
          <a:endParaRPr lang="zh-CN" altLang="en-US"/>
        </a:p>
      </dgm:t>
    </dgm:pt>
    <dgm:pt modelId="{FA9EE16F-54D0-4C65-9BAA-DD3A770EF1E4}" type="sibTrans" cxnId="{EC8EFFA0-92CA-4EB7-8312-4AC79C99C08D}">
      <dgm:prSet/>
      <dgm:spPr/>
      <dgm:t>
        <a:bodyPr/>
        <a:lstStyle/>
        <a:p>
          <a:endParaRPr lang="zh-CN" altLang="en-US"/>
        </a:p>
      </dgm:t>
    </dgm:pt>
    <dgm:pt modelId="{A46210A8-93CE-45E3-A5F0-EED9FD4AC378}">
      <dgm:prSet phldrT="[文本]"/>
      <dgm:spPr/>
      <dgm:t>
        <a:bodyPr/>
        <a:lstStyle/>
        <a:p>
          <a:r>
            <a:rPr lang="en-US" altLang="zh-CN" dirty="0"/>
            <a:t>Date of leave</a:t>
          </a:r>
          <a:endParaRPr lang="zh-CN" altLang="en-US" dirty="0"/>
        </a:p>
      </dgm:t>
    </dgm:pt>
    <dgm:pt modelId="{863F89B4-41E0-4553-8481-1CF09AF28FB1}" type="parTrans" cxnId="{5A41A394-6989-4489-883A-4935133A69A6}">
      <dgm:prSet/>
      <dgm:spPr/>
      <dgm:t>
        <a:bodyPr/>
        <a:lstStyle/>
        <a:p>
          <a:endParaRPr lang="zh-CN" altLang="en-US"/>
        </a:p>
      </dgm:t>
    </dgm:pt>
    <dgm:pt modelId="{B84CC163-5B06-4000-B765-4722EFAFA754}" type="sibTrans" cxnId="{5A41A394-6989-4489-883A-4935133A69A6}">
      <dgm:prSet/>
      <dgm:spPr/>
      <dgm:t>
        <a:bodyPr/>
        <a:lstStyle/>
        <a:p>
          <a:endParaRPr lang="zh-CN" altLang="en-US"/>
        </a:p>
      </dgm:t>
    </dgm:pt>
    <dgm:pt modelId="{0914176C-17B6-4FEA-9B25-43F33A7F817F}">
      <dgm:prSet phldrT="[文本]"/>
      <dgm:spPr/>
      <dgm:t>
        <a:bodyPr/>
        <a:lstStyle/>
        <a:p>
          <a:r>
            <a:rPr lang="en-US" altLang="zh-CN" dirty="0"/>
            <a:t>Data usage</a:t>
          </a:r>
          <a:endParaRPr lang="zh-CN" altLang="en-US" dirty="0"/>
        </a:p>
      </dgm:t>
    </dgm:pt>
    <dgm:pt modelId="{E0EA219F-B91C-44C7-89EF-FE85482E3E78}" type="parTrans" cxnId="{52B39164-4845-4027-AABE-AB27D5F1E8D3}">
      <dgm:prSet/>
      <dgm:spPr/>
      <dgm:t>
        <a:bodyPr/>
        <a:lstStyle/>
        <a:p>
          <a:endParaRPr lang="zh-CN" altLang="en-US"/>
        </a:p>
      </dgm:t>
    </dgm:pt>
    <dgm:pt modelId="{0C637D00-5B98-4CB0-ABB2-CA3258526050}" type="sibTrans" cxnId="{52B39164-4845-4027-AABE-AB27D5F1E8D3}">
      <dgm:prSet/>
      <dgm:spPr/>
      <dgm:t>
        <a:bodyPr/>
        <a:lstStyle/>
        <a:p>
          <a:endParaRPr lang="zh-CN" altLang="en-US"/>
        </a:p>
      </dgm:t>
    </dgm:pt>
    <dgm:pt modelId="{290FE788-879C-4389-82D1-8773FA6CD3F9}">
      <dgm:prSet phldrT="[文本]"/>
      <dgm:spPr/>
      <dgm:t>
        <a:bodyPr/>
        <a:lstStyle/>
        <a:p>
          <a:r>
            <a:rPr lang="en-US" altLang="zh-CN" dirty="0"/>
            <a:t>Payment</a:t>
          </a:r>
          <a:endParaRPr lang="zh-CN" altLang="en-US" dirty="0"/>
        </a:p>
      </dgm:t>
    </dgm:pt>
    <dgm:pt modelId="{E9814B88-8F36-4CD9-B80B-6ABD7DEC2DB5}" type="parTrans" cxnId="{6E675C4E-244B-4B93-9DC2-34574AE7FBC8}">
      <dgm:prSet/>
      <dgm:spPr/>
      <dgm:t>
        <a:bodyPr/>
        <a:lstStyle/>
        <a:p>
          <a:endParaRPr lang="zh-CN" altLang="en-US"/>
        </a:p>
      </dgm:t>
    </dgm:pt>
    <dgm:pt modelId="{AAB94562-0A0D-41D9-84E5-AEE8DF6A1446}" type="sibTrans" cxnId="{6E675C4E-244B-4B93-9DC2-34574AE7FBC8}">
      <dgm:prSet/>
      <dgm:spPr/>
      <dgm:t>
        <a:bodyPr/>
        <a:lstStyle/>
        <a:p>
          <a:endParaRPr lang="zh-CN" altLang="en-US"/>
        </a:p>
      </dgm:t>
    </dgm:pt>
    <dgm:pt modelId="{7A321A9D-0BA6-4323-9CB6-3738F5F967C9}">
      <dgm:prSet phldrT="[文本]"/>
      <dgm:spPr/>
      <dgm:t>
        <a:bodyPr/>
        <a:lstStyle/>
        <a:p>
          <a:r>
            <a:rPr lang="en-US" altLang="zh-CN" dirty="0"/>
            <a:t>Account balance</a:t>
          </a:r>
          <a:endParaRPr lang="zh-CN" altLang="en-US" dirty="0"/>
        </a:p>
      </dgm:t>
    </dgm:pt>
    <dgm:pt modelId="{31841DAC-8609-49FF-830A-452BBEBE82B7}" type="parTrans" cxnId="{E34557C2-8C5F-4E44-A27D-DE5C5FD76FE0}">
      <dgm:prSet/>
      <dgm:spPr/>
      <dgm:t>
        <a:bodyPr/>
        <a:lstStyle/>
        <a:p>
          <a:endParaRPr lang="zh-CN" altLang="en-US"/>
        </a:p>
      </dgm:t>
    </dgm:pt>
    <dgm:pt modelId="{5B5CCC69-7182-4D78-8B07-FD5587B4742C}" type="sibTrans" cxnId="{E34557C2-8C5F-4E44-A27D-DE5C5FD76FE0}">
      <dgm:prSet/>
      <dgm:spPr/>
      <dgm:t>
        <a:bodyPr/>
        <a:lstStyle/>
        <a:p>
          <a:endParaRPr lang="zh-CN" altLang="en-US"/>
        </a:p>
      </dgm:t>
    </dgm:pt>
    <dgm:pt modelId="{DF972AAA-F0A6-414F-8435-E853B4BB9DA2}">
      <dgm:prSet phldrT="[文本]"/>
      <dgm:spPr/>
      <dgm:t>
        <a:bodyPr/>
        <a:lstStyle/>
        <a:p>
          <a:r>
            <a:rPr lang="en-US" altLang="zh-CN" dirty="0"/>
            <a:t>Flow duration</a:t>
          </a:r>
          <a:endParaRPr lang="zh-CN" altLang="en-US" dirty="0"/>
        </a:p>
      </dgm:t>
    </dgm:pt>
    <dgm:pt modelId="{9792C94E-02C4-4479-B501-807C8C90C3F0}" type="parTrans" cxnId="{7B087F02-A6D0-43D1-B1E3-CC35A987E606}">
      <dgm:prSet/>
      <dgm:spPr/>
      <dgm:t>
        <a:bodyPr/>
        <a:lstStyle/>
        <a:p>
          <a:endParaRPr lang="zh-CN" altLang="en-US"/>
        </a:p>
      </dgm:t>
    </dgm:pt>
    <dgm:pt modelId="{23D37980-B920-42B5-A097-307F0233C5EE}" type="sibTrans" cxnId="{7B087F02-A6D0-43D1-B1E3-CC35A987E606}">
      <dgm:prSet/>
      <dgm:spPr/>
      <dgm:t>
        <a:bodyPr/>
        <a:lstStyle/>
        <a:p>
          <a:endParaRPr lang="zh-CN" altLang="en-US"/>
        </a:p>
      </dgm:t>
    </dgm:pt>
    <dgm:pt modelId="{ADC50829-448F-4DC3-96CE-67F3A471A0FD}">
      <dgm:prSet phldrT="[文本]"/>
      <dgm:spPr/>
      <dgm:t>
        <a:bodyPr/>
        <a:lstStyle/>
        <a:p>
          <a:r>
            <a:rPr lang="en-US" altLang="zh-CN" dirty="0"/>
            <a:t>Flow size</a:t>
          </a:r>
          <a:endParaRPr lang="zh-CN" altLang="en-US" dirty="0"/>
        </a:p>
      </dgm:t>
    </dgm:pt>
    <dgm:pt modelId="{69B34DC5-0150-4E69-9AFD-37B6B4BA0726}" type="parTrans" cxnId="{D46C1DDB-3B25-4FBC-8810-C31B758F1BF3}">
      <dgm:prSet/>
      <dgm:spPr/>
      <dgm:t>
        <a:bodyPr/>
        <a:lstStyle/>
        <a:p>
          <a:endParaRPr lang="zh-CN" altLang="en-US"/>
        </a:p>
      </dgm:t>
    </dgm:pt>
    <dgm:pt modelId="{DC4AA8F9-2D8D-4141-8831-AE6D2725A0D9}" type="sibTrans" cxnId="{D46C1DDB-3B25-4FBC-8810-C31B758F1BF3}">
      <dgm:prSet/>
      <dgm:spPr/>
      <dgm:t>
        <a:bodyPr/>
        <a:lstStyle/>
        <a:p>
          <a:endParaRPr lang="zh-CN" altLang="en-US"/>
        </a:p>
      </dgm:t>
    </dgm:pt>
    <dgm:pt modelId="{763B852C-4D8E-40B1-A109-5E2EDB8990A8}">
      <dgm:prSet phldrT="[文本]"/>
      <dgm:spPr/>
      <dgm:t>
        <a:bodyPr/>
        <a:lstStyle/>
        <a:p>
          <a:r>
            <a:rPr lang="en-US" altLang="zh-CN" dirty="0"/>
            <a:t>…</a:t>
          </a:r>
          <a:endParaRPr lang="zh-CN" altLang="en-US" dirty="0"/>
        </a:p>
      </dgm:t>
    </dgm:pt>
    <dgm:pt modelId="{ED2F9290-685F-4485-A632-DB8BF727874F}" type="parTrans" cxnId="{B88A8CDA-B75D-48BA-9A6E-3B75AF2F6642}">
      <dgm:prSet/>
      <dgm:spPr/>
      <dgm:t>
        <a:bodyPr/>
        <a:lstStyle/>
        <a:p>
          <a:endParaRPr lang="zh-CN" altLang="en-US"/>
        </a:p>
      </dgm:t>
    </dgm:pt>
    <dgm:pt modelId="{B9A4E215-BD42-468A-8461-C13C5704699B}" type="sibTrans" cxnId="{B88A8CDA-B75D-48BA-9A6E-3B75AF2F6642}">
      <dgm:prSet/>
      <dgm:spPr/>
      <dgm:t>
        <a:bodyPr/>
        <a:lstStyle/>
        <a:p>
          <a:endParaRPr lang="zh-CN" altLang="en-US"/>
        </a:p>
      </dgm:t>
    </dgm:pt>
    <dgm:pt modelId="{F505935B-C8D2-49FD-8135-E66A9ACEFAB6}">
      <dgm:prSet phldrT="[文本]"/>
      <dgm:spPr/>
      <dgm:t>
        <a:bodyPr/>
        <a:lstStyle/>
        <a:p>
          <a:r>
            <a:rPr lang="en-US" altLang="zh-CN" dirty="0"/>
            <a:t>…</a:t>
          </a:r>
          <a:endParaRPr lang="zh-CN" altLang="en-US" dirty="0"/>
        </a:p>
      </dgm:t>
    </dgm:pt>
    <dgm:pt modelId="{0435C6D6-0428-4546-82A0-F245FA822DB5}" type="parTrans" cxnId="{CC6A619D-D15B-478A-B896-FAC3B731A30F}">
      <dgm:prSet/>
      <dgm:spPr/>
      <dgm:t>
        <a:bodyPr/>
        <a:lstStyle/>
        <a:p>
          <a:endParaRPr lang="zh-CN" altLang="en-US"/>
        </a:p>
      </dgm:t>
    </dgm:pt>
    <dgm:pt modelId="{8760F218-B271-4444-B789-670803750762}" type="sibTrans" cxnId="{CC6A619D-D15B-478A-B896-FAC3B731A30F}">
      <dgm:prSet/>
      <dgm:spPr/>
      <dgm:t>
        <a:bodyPr/>
        <a:lstStyle/>
        <a:p>
          <a:endParaRPr lang="zh-CN" altLang="en-US"/>
        </a:p>
      </dgm:t>
    </dgm:pt>
    <dgm:pt modelId="{8EDA860E-D21F-4652-9DBC-2959D77184AE}">
      <dgm:prSet/>
      <dgm:spPr/>
      <dgm:t>
        <a:bodyPr/>
        <a:lstStyle/>
        <a:p>
          <a:r>
            <a:rPr lang="en-US" altLang="zh-CN" dirty="0"/>
            <a:t>B-Mobile-SURs</a:t>
          </a:r>
          <a:endParaRPr lang="zh-CN" altLang="en-US" dirty="0"/>
        </a:p>
      </dgm:t>
    </dgm:pt>
    <dgm:pt modelId="{6A036859-8EF6-4253-AE05-01FAFFAAB7AF}" type="parTrans" cxnId="{FBDF9644-69AE-4477-A261-E3FA4C3C441D}">
      <dgm:prSet/>
      <dgm:spPr/>
      <dgm:t>
        <a:bodyPr/>
        <a:lstStyle/>
        <a:p>
          <a:endParaRPr lang="zh-CN" altLang="en-US"/>
        </a:p>
      </dgm:t>
    </dgm:pt>
    <dgm:pt modelId="{50FDE486-6B68-47B7-B2D8-85538579B8EE}" type="sibTrans" cxnId="{FBDF9644-69AE-4477-A261-E3FA4C3C441D}">
      <dgm:prSet/>
      <dgm:spPr/>
      <dgm:t>
        <a:bodyPr/>
        <a:lstStyle/>
        <a:p>
          <a:endParaRPr lang="zh-CN" altLang="en-US"/>
        </a:p>
      </dgm:t>
    </dgm:pt>
    <dgm:pt modelId="{0B6019AB-029E-42E9-97E7-596F665F972F}">
      <dgm:prSet/>
      <dgm:spPr/>
      <dgm:t>
        <a:bodyPr/>
        <a:lstStyle/>
        <a:p>
          <a:r>
            <a:rPr lang="en-US" altLang="zh-CN" dirty="0"/>
            <a:t>V-Mobile-SURs</a:t>
          </a:r>
          <a:endParaRPr lang="zh-CN" altLang="en-US" dirty="0"/>
        </a:p>
      </dgm:t>
    </dgm:pt>
    <dgm:pt modelId="{D7C11598-4A33-42EF-80DF-0C439E48A968}" type="parTrans" cxnId="{32BE8430-96B0-4285-8562-AA991FF9C399}">
      <dgm:prSet/>
      <dgm:spPr/>
      <dgm:t>
        <a:bodyPr/>
        <a:lstStyle/>
        <a:p>
          <a:endParaRPr lang="zh-CN" altLang="en-US"/>
        </a:p>
      </dgm:t>
    </dgm:pt>
    <dgm:pt modelId="{C3F3BAA4-D84E-4F5B-A483-F1B2425E2524}" type="sibTrans" cxnId="{32BE8430-96B0-4285-8562-AA991FF9C399}">
      <dgm:prSet/>
      <dgm:spPr/>
      <dgm:t>
        <a:bodyPr/>
        <a:lstStyle/>
        <a:p>
          <a:endParaRPr lang="zh-CN" altLang="en-US"/>
        </a:p>
      </dgm:t>
    </dgm:pt>
    <dgm:pt modelId="{76C50D68-60E3-4D5A-8219-F47DD207A22E}" type="pres">
      <dgm:prSet presAssocID="{35489237-F568-457D-95D2-6328B09B6686}" presName="Name0" presStyleCnt="0">
        <dgm:presLayoutVars>
          <dgm:dir/>
          <dgm:animLvl val="lvl"/>
          <dgm:resizeHandles val="exact"/>
        </dgm:presLayoutVars>
      </dgm:prSet>
      <dgm:spPr/>
    </dgm:pt>
    <dgm:pt modelId="{89DFC5A8-FC7B-4E97-BBB0-D42AD2B08FA4}" type="pres">
      <dgm:prSet presAssocID="{03774A22-7E9A-418D-A576-7AE3C9D09E12}" presName="composite" presStyleCnt="0"/>
      <dgm:spPr/>
    </dgm:pt>
    <dgm:pt modelId="{F6BD4025-1869-45BC-AC4C-8613C5443D90}" type="pres">
      <dgm:prSet presAssocID="{03774A22-7E9A-418D-A576-7AE3C9D09E12}" presName="parTx" presStyleLbl="alignNode1" presStyleIdx="0" presStyleCnt="4">
        <dgm:presLayoutVars>
          <dgm:chMax val="0"/>
          <dgm:chPref val="0"/>
          <dgm:bulletEnabled val="1"/>
        </dgm:presLayoutVars>
      </dgm:prSet>
      <dgm:spPr/>
    </dgm:pt>
    <dgm:pt modelId="{889F823D-DFD4-4F53-BB7E-2D9F238E87D2}" type="pres">
      <dgm:prSet presAssocID="{03774A22-7E9A-418D-A576-7AE3C9D09E12}" presName="desTx" presStyleLbl="alignAccFollowNode1" presStyleIdx="0" presStyleCnt="4">
        <dgm:presLayoutVars>
          <dgm:bulletEnabled val="1"/>
        </dgm:presLayoutVars>
      </dgm:prSet>
      <dgm:spPr/>
    </dgm:pt>
    <dgm:pt modelId="{D183D529-85D6-4F86-9991-46E66A1D176C}" type="pres">
      <dgm:prSet presAssocID="{E8ABB0F8-B157-480C-9DAB-9A4C3E8D8C3D}" presName="space" presStyleCnt="0"/>
      <dgm:spPr/>
    </dgm:pt>
    <dgm:pt modelId="{9158EEFC-DD2C-455F-9426-D9D9DA6F49B1}" type="pres">
      <dgm:prSet presAssocID="{C4386E57-939D-402D-A0AD-10AA468DF0CD}" presName="composite" presStyleCnt="0"/>
      <dgm:spPr/>
    </dgm:pt>
    <dgm:pt modelId="{D0582ABB-A553-4608-A30D-7ED1A7ABBF98}" type="pres">
      <dgm:prSet presAssocID="{C4386E57-939D-402D-A0AD-10AA468DF0CD}" presName="parTx" presStyleLbl="alignNode1" presStyleIdx="1" presStyleCnt="4">
        <dgm:presLayoutVars>
          <dgm:chMax val="0"/>
          <dgm:chPref val="0"/>
          <dgm:bulletEnabled val="1"/>
        </dgm:presLayoutVars>
      </dgm:prSet>
      <dgm:spPr/>
    </dgm:pt>
    <dgm:pt modelId="{3B19B0B5-43A7-446E-ABE8-59314C89331D}" type="pres">
      <dgm:prSet presAssocID="{C4386E57-939D-402D-A0AD-10AA468DF0CD}" presName="desTx" presStyleLbl="alignAccFollowNode1" presStyleIdx="1" presStyleCnt="4">
        <dgm:presLayoutVars>
          <dgm:bulletEnabled val="1"/>
        </dgm:presLayoutVars>
      </dgm:prSet>
      <dgm:spPr/>
    </dgm:pt>
    <dgm:pt modelId="{B89EE0BD-CC12-4D90-AFCA-4CB81F00049B}" type="pres">
      <dgm:prSet presAssocID="{5B0C2981-FC20-4C63-99D5-65462F66D971}" presName="space" presStyleCnt="0"/>
      <dgm:spPr/>
    </dgm:pt>
    <dgm:pt modelId="{D6810300-6CB6-4ED5-A948-2BD9ED223160}" type="pres">
      <dgm:prSet presAssocID="{32F913A9-F475-466B-A77C-AC307BE2A135}" presName="composite" presStyleCnt="0"/>
      <dgm:spPr/>
    </dgm:pt>
    <dgm:pt modelId="{BB1E6502-E2DE-451B-B810-427E3B05A97A}" type="pres">
      <dgm:prSet presAssocID="{32F913A9-F475-466B-A77C-AC307BE2A135}" presName="parTx" presStyleLbl="alignNode1" presStyleIdx="2" presStyleCnt="4">
        <dgm:presLayoutVars>
          <dgm:chMax val="0"/>
          <dgm:chPref val="0"/>
          <dgm:bulletEnabled val="1"/>
        </dgm:presLayoutVars>
      </dgm:prSet>
      <dgm:spPr/>
    </dgm:pt>
    <dgm:pt modelId="{7A72E4C9-D8AD-4902-B3EB-0BD7171B0572}" type="pres">
      <dgm:prSet presAssocID="{32F913A9-F475-466B-A77C-AC307BE2A135}" presName="desTx" presStyleLbl="alignAccFollowNode1" presStyleIdx="2" presStyleCnt="4">
        <dgm:presLayoutVars>
          <dgm:bulletEnabled val="1"/>
        </dgm:presLayoutVars>
      </dgm:prSet>
      <dgm:spPr/>
    </dgm:pt>
    <dgm:pt modelId="{20BF14D3-FF0A-4EB2-A27B-C09AA322E476}" type="pres">
      <dgm:prSet presAssocID="{1F8A56AD-2E60-476B-A512-BDEC247A5646}" presName="space" presStyleCnt="0"/>
      <dgm:spPr/>
    </dgm:pt>
    <dgm:pt modelId="{5ACDB247-A12E-46B7-BA3B-ADA15BCE4DFE}" type="pres">
      <dgm:prSet presAssocID="{EF1BADE8-D94A-4811-AF3D-D992B6B56C37}" presName="composite" presStyleCnt="0"/>
      <dgm:spPr/>
    </dgm:pt>
    <dgm:pt modelId="{D59B2B85-CA2D-42E8-8986-39FC66035B8F}" type="pres">
      <dgm:prSet presAssocID="{EF1BADE8-D94A-4811-AF3D-D992B6B56C37}" presName="parTx" presStyleLbl="alignNode1" presStyleIdx="3" presStyleCnt="4">
        <dgm:presLayoutVars>
          <dgm:chMax val="0"/>
          <dgm:chPref val="0"/>
          <dgm:bulletEnabled val="1"/>
        </dgm:presLayoutVars>
      </dgm:prSet>
      <dgm:spPr/>
    </dgm:pt>
    <dgm:pt modelId="{9CC03D79-BBA7-4152-9B5C-C1072F663CC0}" type="pres">
      <dgm:prSet presAssocID="{EF1BADE8-D94A-4811-AF3D-D992B6B56C37}" presName="desTx" presStyleLbl="alignAccFollowNode1" presStyleIdx="3" presStyleCnt="4">
        <dgm:presLayoutVars>
          <dgm:bulletEnabled val="1"/>
        </dgm:presLayoutVars>
      </dgm:prSet>
      <dgm:spPr/>
    </dgm:pt>
  </dgm:ptLst>
  <dgm:cxnLst>
    <dgm:cxn modelId="{7B087F02-A6D0-43D1-B1E3-CC35A987E606}" srcId="{32F913A9-F475-466B-A77C-AC307BE2A135}" destId="{DF972AAA-F0A6-414F-8435-E853B4BB9DA2}" srcOrd="1" destOrd="0" parTransId="{9792C94E-02C4-4479-B501-807C8C90C3F0}" sibTransId="{23D37980-B920-42B5-A097-307F0233C5EE}"/>
    <dgm:cxn modelId="{83D6A713-79F8-4BB7-A1B1-428E25BE8810}" type="presOf" srcId="{0914176C-17B6-4FEA-9B25-43F33A7F817F}" destId="{3B19B0B5-43A7-446E-ABE8-59314C89331D}" srcOrd="0" destOrd="1" presId="urn:microsoft.com/office/officeart/2005/8/layout/hList1"/>
    <dgm:cxn modelId="{E8894028-9E9D-455E-A3F8-67CAEBD84D55}" type="presOf" srcId="{EF1BADE8-D94A-4811-AF3D-D992B6B56C37}" destId="{D59B2B85-CA2D-42E8-8986-39FC66035B8F}" srcOrd="0" destOrd="0" presId="urn:microsoft.com/office/officeart/2005/8/layout/hList1"/>
    <dgm:cxn modelId="{270B1E2E-5DCB-49B3-B315-871B463F2F43}" srcId="{35489237-F568-457D-95D2-6328B09B6686}" destId="{C4386E57-939D-402D-A0AD-10AA468DF0CD}" srcOrd="1" destOrd="0" parTransId="{0BDDFBC1-3D2F-47AE-A2EE-F6003F92AF9C}" sibTransId="{5B0C2981-FC20-4C63-99D5-65462F66D971}"/>
    <dgm:cxn modelId="{32BE8430-96B0-4285-8562-AA991FF9C399}" srcId="{EF1BADE8-D94A-4811-AF3D-D992B6B56C37}" destId="{0B6019AB-029E-42E9-97E7-596F665F972F}" srcOrd="1" destOrd="0" parTransId="{D7C11598-4A33-42EF-80DF-0C439E48A968}" sibTransId="{C3F3BAA4-D84E-4F5B-A483-F1B2425E2524}"/>
    <dgm:cxn modelId="{174FFE3B-B72C-41A2-9C5F-F55AAC1AF0A5}" type="presOf" srcId="{933C6176-A982-4366-9633-EED987A5B70D}" destId="{889F823D-DFD4-4F53-BB7E-2D9F238E87D2}" srcOrd="0" destOrd="1" presId="urn:microsoft.com/office/officeart/2005/8/layout/hList1"/>
    <dgm:cxn modelId="{C5971C5E-99B6-4E71-8437-CF0BCB1B415B}" srcId="{35489237-F568-457D-95D2-6328B09B6686}" destId="{32F913A9-F475-466B-A77C-AC307BE2A135}" srcOrd="2" destOrd="0" parTransId="{B37A0E54-44E2-4397-BEF6-0F335F5E0ABF}" sibTransId="{1F8A56AD-2E60-476B-A512-BDEC247A5646}"/>
    <dgm:cxn modelId="{AFC7BD42-1E41-4030-AB0B-9AE26638910E}" type="presOf" srcId="{7A321A9D-0BA6-4323-9CB6-3738F5F967C9}" destId="{3B19B0B5-43A7-446E-ABE8-59314C89331D}" srcOrd="0" destOrd="3" presId="urn:microsoft.com/office/officeart/2005/8/layout/hList1"/>
    <dgm:cxn modelId="{553B4843-1A91-4695-8E8F-EEAAD4706267}" srcId="{32F913A9-F475-466B-A77C-AC307BE2A135}" destId="{6D368C7F-4772-428A-95B8-BF68B79D2C1B}" srcOrd="0" destOrd="0" parTransId="{9663C571-F0B8-4EC5-9F29-9AE630973D38}" sibTransId="{A471A520-EDD4-4CE8-86E3-F0732836D21A}"/>
    <dgm:cxn modelId="{52B39164-4845-4027-AABE-AB27D5F1E8D3}" srcId="{C4386E57-939D-402D-A0AD-10AA468DF0CD}" destId="{0914176C-17B6-4FEA-9B25-43F33A7F817F}" srcOrd="1" destOrd="0" parTransId="{E0EA219F-B91C-44C7-89EF-FE85482E3E78}" sibTransId="{0C637D00-5B98-4CB0-ABB2-CA3258526050}"/>
    <dgm:cxn modelId="{FBDF9644-69AE-4477-A261-E3FA4C3C441D}" srcId="{EF1BADE8-D94A-4811-AF3D-D992B6B56C37}" destId="{8EDA860E-D21F-4652-9DBC-2959D77184AE}" srcOrd="0" destOrd="0" parTransId="{6A036859-8EF6-4253-AE05-01FAFFAAB7AF}" sibTransId="{50FDE486-6B68-47B7-B2D8-85538579B8EE}"/>
    <dgm:cxn modelId="{AA557346-839B-4116-A7CF-A6946A324C69}" srcId="{03774A22-7E9A-418D-A576-7AE3C9D09E12}" destId="{8B309723-F1D9-41C8-B75A-CA132D53E2C6}" srcOrd="5" destOrd="0" parTransId="{5E1682DA-F162-4C8B-BB51-A1DAAD0DA5AA}" sibTransId="{6B07A2EC-1452-4AE3-AE3D-023FB4E17644}"/>
    <dgm:cxn modelId="{AFFC2B68-BB55-4505-B423-088006AEA695}" srcId="{03774A22-7E9A-418D-A576-7AE3C9D09E12}" destId="{7C852ACA-0615-40F1-9136-2350BB5B4672}" srcOrd="0" destOrd="0" parTransId="{CB16D5AC-C5DB-4819-A87D-050B64ACE2B6}" sibTransId="{02BF2764-F8AF-432B-9AAC-B1E88AC995A0}"/>
    <dgm:cxn modelId="{3D5AAC69-21F9-4158-9757-3D71326434C6}" type="presOf" srcId="{0B6019AB-029E-42E9-97E7-596F665F972F}" destId="{9CC03D79-BBA7-4152-9B5C-C1072F663CC0}" srcOrd="0" destOrd="1" presId="urn:microsoft.com/office/officeart/2005/8/layout/hList1"/>
    <dgm:cxn modelId="{655FF549-92DB-4516-8FC6-A4B6F7F773B2}" type="presOf" srcId="{290FE788-879C-4389-82D1-8773FA6CD3F9}" destId="{3B19B0B5-43A7-446E-ABE8-59314C89331D}" srcOrd="0" destOrd="2" presId="urn:microsoft.com/office/officeart/2005/8/layout/hList1"/>
    <dgm:cxn modelId="{02749F6C-F51C-41D1-B71B-D88CEF668FDB}" type="presOf" srcId="{6D368C7F-4772-428A-95B8-BF68B79D2C1B}" destId="{7A72E4C9-D8AD-4902-B3EB-0BD7171B0572}" srcOrd="0" destOrd="0" presId="urn:microsoft.com/office/officeart/2005/8/layout/hList1"/>
    <dgm:cxn modelId="{FCA6B14C-3531-4099-B65A-B4A421513FFB}" type="presOf" srcId="{DF972AAA-F0A6-414F-8435-E853B4BB9DA2}" destId="{7A72E4C9-D8AD-4902-B3EB-0BD7171B0572}" srcOrd="0" destOrd="1" presId="urn:microsoft.com/office/officeart/2005/8/layout/hList1"/>
    <dgm:cxn modelId="{6E675C4E-244B-4B93-9DC2-34574AE7FBC8}" srcId="{C4386E57-939D-402D-A0AD-10AA468DF0CD}" destId="{290FE788-879C-4389-82D1-8773FA6CD3F9}" srcOrd="2" destOrd="0" parTransId="{E9814B88-8F36-4CD9-B80B-6ABD7DEC2DB5}" sibTransId="{AAB94562-0A0D-41D9-84E5-AEE8DF6A1446}"/>
    <dgm:cxn modelId="{20846752-937A-475E-967B-833FA8E76C92}" srcId="{C4386E57-939D-402D-A0AD-10AA468DF0CD}" destId="{5DD89110-6881-467B-9BD5-AF9854C40786}" srcOrd="0" destOrd="0" parTransId="{66AA50D6-6370-457F-8AF3-52A4ED03B74B}" sibTransId="{FCC59D69-97DA-43DD-83DB-1CFC7037C62F}"/>
    <dgm:cxn modelId="{6628F572-0A38-475C-B4C5-EF354E607E8E}" type="presOf" srcId="{32F913A9-F475-466B-A77C-AC307BE2A135}" destId="{BB1E6502-E2DE-451B-B810-427E3B05A97A}" srcOrd="0" destOrd="0" presId="urn:microsoft.com/office/officeart/2005/8/layout/hList1"/>
    <dgm:cxn modelId="{CBC22356-7D20-4DC6-AB56-B30BC511814C}" srcId="{35489237-F568-457D-95D2-6328B09B6686}" destId="{03774A22-7E9A-418D-A576-7AE3C9D09E12}" srcOrd="0" destOrd="0" parTransId="{38DD4A29-6522-47F2-A9AA-EBEA40B34FEF}" sibTransId="{E8ABB0F8-B157-480C-9DAB-9A4C3E8D8C3D}"/>
    <dgm:cxn modelId="{97074E56-7CA7-4BBB-887E-302705C2F104}" type="presOf" srcId="{ADC50829-448F-4DC3-96CE-67F3A471A0FD}" destId="{7A72E4C9-D8AD-4902-B3EB-0BD7171B0572}" srcOrd="0" destOrd="2" presId="urn:microsoft.com/office/officeart/2005/8/layout/hList1"/>
    <dgm:cxn modelId="{DEF97C57-71DC-4EFE-8D85-941DB42085FA}" type="presOf" srcId="{C4386E57-939D-402D-A0AD-10AA468DF0CD}" destId="{D0582ABB-A553-4608-A30D-7ED1A7ABBF98}" srcOrd="0" destOrd="0" presId="urn:microsoft.com/office/officeart/2005/8/layout/hList1"/>
    <dgm:cxn modelId="{F491FA59-88F0-439A-B429-D29F010EBFED}" srcId="{35489237-F568-457D-95D2-6328B09B6686}" destId="{EF1BADE8-D94A-4811-AF3D-D992B6B56C37}" srcOrd="3" destOrd="0" parTransId="{EEA1EC2F-D1E0-4863-8B30-001C801CA7C9}" sibTransId="{8153B4DF-4FD7-4CD5-9507-3FA66E7D2BEA}"/>
    <dgm:cxn modelId="{D6B39784-3FE4-41FE-8781-8A4EED4E9C2A}" type="presOf" srcId="{8EDA860E-D21F-4652-9DBC-2959D77184AE}" destId="{9CC03D79-BBA7-4152-9B5C-C1072F663CC0}" srcOrd="0" destOrd="0" presId="urn:microsoft.com/office/officeart/2005/8/layout/hList1"/>
    <dgm:cxn modelId="{5A41A394-6989-4489-883A-4935133A69A6}" srcId="{03774A22-7E9A-418D-A576-7AE3C9D09E12}" destId="{A46210A8-93CE-45E3-A5F0-EED9FD4AC378}" srcOrd="3" destOrd="0" parTransId="{863F89B4-41E0-4553-8481-1CF09AF28FB1}" sibTransId="{B84CC163-5B06-4000-B765-4722EFAFA754}"/>
    <dgm:cxn modelId="{A55DB597-F338-48A2-AB06-8CEA79CEB831}" type="presOf" srcId="{6C499D0C-F01E-46F8-A711-541DFF8D92F6}" destId="{889F823D-DFD4-4F53-BB7E-2D9F238E87D2}" srcOrd="0" destOrd="2" presId="urn:microsoft.com/office/officeart/2005/8/layout/hList1"/>
    <dgm:cxn modelId="{CC6A619D-D15B-478A-B896-FAC3B731A30F}" srcId="{03774A22-7E9A-418D-A576-7AE3C9D09E12}" destId="{F505935B-C8D2-49FD-8135-E66A9ACEFAB6}" srcOrd="4" destOrd="0" parTransId="{0435C6D6-0428-4546-82A0-F245FA822DB5}" sibTransId="{8760F218-B271-4444-B789-670803750762}"/>
    <dgm:cxn modelId="{EC8EFFA0-92CA-4EB7-8312-4AC79C99C08D}" srcId="{03774A22-7E9A-418D-A576-7AE3C9D09E12}" destId="{6C499D0C-F01E-46F8-A711-541DFF8D92F6}" srcOrd="2" destOrd="0" parTransId="{6344C859-EC72-4E01-855B-01A7E2B2A318}" sibTransId="{FA9EE16F-54D0-4C65-9BAA-DD3A770EF1E4}"/>
    <dgm:cxn modelId="{6D202FA6-FF63-4C5F-9B65-22DA8056DDE6}" type="presOf" srcId="{7C852ACA-0615-40F1-9136-2350BB5B4672}" destId="{889F823D-DFD4-4F53-BB7E-2D9F238E87D2}" srcOrd="0" destOrd="0" presId="urn:microsoft.com/office/officeart/2005/8/layout/hList1"/>
    <dgm:cxn modelId="{4F1E4FAC-845F-4FA9-84AE-92EBD7F8062D}" type="presOf" srcId="{35489237-F568-457D-95D2-6328B09B6686}" destId="{76C50D68-60E3-4D5A-8219-F47DD207A22E}" srcOrd="0" destOrd="0" presId="urn:microsoft.com/office/officeart/2005/8/layout/hList1"/>
    <dgm:cxn modelId="{1C04F9B2-90AC-4F28-92B8-88B97E2E6E1B}" type="presOf" srcId="{F505935B-C8D2-49FD-8135-E66A9ACEFAB6}" destId="{889F823D-DFD4-4F53-BB7E-2D9F238E87D2}" srcOrd="0" destOrd="4" presId="urn:microsoft.com/office/officeart/2005/8/layout/hList1"/>
    <dgm:cxn modelId="{20AE50C0-A9BD-4799-B90D-9285CAE7E4B1}" type="presOf" srcId="{5DD89110-6881-467B-9BD5-AF9854C40786}" destId="{3B19B0B5-43A7-446E-ABE8-59314C89331D}" srcOrd="0" destOrd="0" presId="urn:microsoft.com/office/officeart/2005/8/layout/hList1"/>
    <dgm:cxn modelId="{E34557C2-8C5F-4E44-A27D-DE5C5FD76FE0}" srcId="{C4386E57-939D-402D-A0AD-10AA468DF0CD}" destId="{7A321A9D-0BA6-4323-9CB6-3738F5F967C9}" srcOrd="3" destOrd="0" parTransId="{31841DAC-8609-49FF-830A-452BBEBE82B7}" sibTransId="{5B5CCC69-7182-4D78-8B07-FD5587B4742C}"/>
    <dgm:cxn modelId="{46708CC9-69B5-4895-B223-5DF4C1CDEAEA}" type="presOf" srcId="{A46210A8-93CE-45E3-A5F0-EED9FD4AC378}" destId="{889F823D-DFD4-4F53-BB7E-2D9F238E87D2}" srcOrd="0" destOrd="3" presId="urn:microsoft.com/office/officeart/2005/8/layout/hList1"/>
    <dgm:cxn modelId="{B88A8CDA-B75D-48BA-9A6E-3B75AF2F6642}" srcId="{32F913A9-F475-466B-A77C-AC307BE2A135}" destId="{763B852C-4D8E-40B1-A109-5E2EDB8990A8}" srcOrd="3" destOrd="0" parTransId="{ED2F9290-685F-4485-A632-DB8BF727874F}" sibTransId="{B9A4E215-BD42-468A-8461-C13C5704699B}"/>
    <dgm:cxn modelId="{D46C1DDB-3B25-4FBC-8810-C31B758F1BF3}" srcId="{32F913A9-F475-466B-A77C-AC307BE2A135}" destId="{ADC50829-448F-4DC3-96CE-67F3A471A0FD}" srcOrd="2" destOrd="0" parTransId="{69B34DC5-0150-4E69-9AFD-37B6B4BA0726}" sibTransId="{DC4AA8F9-2D8D-4141-8831-AE6D2725A0D9}"/>
    <dgm:cxn modelId="{8EA9D7DB-003A-4A55-B2FC-FAC8A77785B2}" type="presOf" srcId="{03774A22-7E9A-418D-A576-7AE3C9D09E12}" destId="{F6BD4025-1869-45BC-AC4C-8613C5443D90}" srcOrd="0" destOrd="0" presId="urn:microsoft.com/office/officeart/2005/8/layout/hList1"/>
    <dgm:cxn modelId="{252A77E0-AE5B-4FB6-8862-1D472DE3639A}" type="presOf" srcId="{763B852C-4D8E-40B1-A109-5E2EDB8990A8}" destId="{7A72E4C9-D8AD-4902-B3EB-0BD7171B0572}" srcOrd="0" destOrd="3" presId="urn:microsoft.com/office/officeart/2005/8/layout/hList1"/>
    <dgm:cxn modelId="{A7F646E5-5B48-4A06-B16F-1534950E6849}" type="presOf" srcId="{8B309723-F1D9-41C8-B75A-CA132D53E2C6}" destId="{889F823D-DFD4-4F53-BB7E-2D9F238E87D2}" srcOrd="0" destOrd="5" presId="urn:microsoft.com/office/officeart/2005/8/layout/hList1"/>
    <dgm:cxn modelId="{29F550FF-2A04-4F31-A0C5-05F6609BA6EB}" srcId="{03774A22-7E9A-418D-A576-7AE3C9D09E12}" destId="{933C6176-A982-4366-9633-EED987A5B70D}" srcOrd="1" destOrd="0" parTransId="{0AB43502-9E95-41D9-9F27-A31D629CDDDE}" sibTransId="{C46A8530-EE71-45B5-8BEF-E4447FE2F191}"/>
    <dgm:cxn modelId="{3FEF8765-CA84-49D3-B0D2-A9F439491D4A}" type="presParOf" srcId="{76C50D68-60E3-4D5A-8219-F47DD207A22E}" destId="{89DFC5A8-FC7B-4E97-BBB0-D42AD2B08FA4}" srcOrd="0" destOrd="0" presId="urn:microsoft.com/office/officeart/2005/8/layout/hList1"/>
    <dgm:cxn modelId="{FB33AFCA-D3D9-4610-9797-88827B7CE4E2}" type="presParOf" srcId="{89DFC5A8-FC7B-4E97-BBB0-D42AD2B08FA4}" destId="{F6BD4025-1869-45BC-AC4C-8613C5443D90}" srcOrd="0" destOrd="0" presId="urn:microsoft.com/office/officeart/2005/8/layout/hList1"/>
    <dgm:cxn modelId="{5974A450-ED9F-4652-8652-D202233CFF29}" type="presParOf" srcId="{89DFC5A8-FC7B-4E97-BBB0-D42AD2B08FA4}" destId="{889F823D-DFD4-4F53-BB7E-2D9F238E87D2}" srcOrd="1" destOrd="0" presId="urn:microsoft.com/office/officeart/2005/8/layout/hList1"/>
    <dgm:cxn modelId="{FB59DA84-CC2B-45D4-B4EA-319BB6A46AE2}" type="presParOf" srcId="{76C50D68-60E3-4D5A-8219-F47DD207A22E}" destId="{D183D529-85D6-4F86-9991-46E66A1D176C}" srcOrd="1" destOrd="0" presId="urn:microsoft.com/office/officeart/2005/8/layout/hList1"/>
    <dgm:cxn modelId="{DC3BB060-77F1-4693-AC3E-8019050C39A4}" type="presParOf" srcId="{76C50D68-60E3-4D5A-8219-F47DD207A22E}" destId="{9158EEFC-DD2C-455F-9426-D9D9DA6F49B1}" srcOrd="2" destOrd="0" presId="urn:microsoft.com/office/officeart/2005/8/layout/hList1"/>
    <dgm:cxn modelId="{7F2A944B-85E2-4E04-B80A-FE58DE8B2878}" type="presParOf" srcId="{9158EEFC-DD2C-455F-9426-D9D9DA6F49B1}" destId="{D0582ABB-A553-4608-A30D-7ED1A7ABBF98}" srcOrd="0" destOrd="0" presId="urn:microsoft.com/office/officeart/2005/8/layout/hList1"/>
    <dgm:cxn modelId="{13492222-9DD1-429A-8159-9ABD36B9F507}" type="presParOf" srcId="{9158EEFC-DD2C-455F-9426-D9D9DA6F49B1}" destId="{3B19B0B5-43A7-446E-ABE8-59314C89331D}" srcOrd="1" destOrd="0" presId="urn:microsoft.com/office/officeart/2005/8/layout/hList1"/>
    <dgm:cxn modelId="{2F9E1ABA-7C38-4C53-A7DE-0D5ED206BD6E}" type="presParOf" srcId="{76C50D68-60E3-4D5A-8219-F47DD207A22E}" destId="{B89EE0BD-CC12-4D90-AFCA-4CB81F00049B}" srcOrd="3" destOrd="0" presId="urn:microsoft.com/office/officeart/2005/8/layout/hList1"/>
    <dgm:cxn modelId="{63C0958C-A835-47B4-BB0F-FCED875DE5CB}" type="presParOf" srcId="{76C50D68-60E3-4D5A-8219-F47DD207A22E}" destId="{D6810300-6CB6-4ED5-A948-2BD9ED223160}" srcOrd="4" destOrd="0" presId="urn:microsoft.com/office/officeart/2005/8/layout/hList1"/>
    <dgm:cxn modelId="{C7AA8150-F4A5-4B53-AF42-C49CD98D15A8}" type="presParOf" srcId="{D6810300-6CB6-4ED5-A948-2BD9ED223160}" destId="{BB1E6502-E2DE-451B-B810-427E3B05A97A}" srcOrd="0" destOrd="0" presId="urn:microsoft.com/office/officeart/2005/8/layout/hList1"/>
    <dgm:cxn modelId="{95F15601-9DFD-4717-BA60-B67C42CD3FF2}" type="presParOf" srcId="{D6810300-6CB6-4ED5-A948-2BD9ED223160}" destId="{7A72E4C9-D8AD-4902-B3EB-0BD7171B0572}" srcOrd="1" destOrd="0" presId="urn:microsoft.com/office/officeart/2005/8/layout/hList1"/>
    <dgm:cxn modelId="{3FC0CEC6-C528-443B-B9B3-203DF427F3B3}" type="presParOf" srcId="{76C50D68-60E3-4D5A-8219-F47DD207A22E}" destId="{20BF14D3-FF0A-4EB2-A27B-C09AA322E476}" srcOrd="5" destOrd="0" presId="urn:microsoft.com/office/officeart/2005/8/layout/hList1"/>
    <dgm:cxn modelId="{402F4143-C840-42CE-8D32-1113B967B208}" type="presParOf" srcId="{76C50D68-60E3-4D5A-8219-F47DD207A22E}" destId="{5ACDB247-A12E-46B7-BA3B-ADA15BCE4DFE}" srcOrd="6" destOrd="0" presId="urn:microsoft.com/office/officeart/2005/8/layout/hList1"/>
    <dgm:cxn modelId="{E3CAC741-5199-47EF-B082-35FC36993245}" type="presParOf" srcId="{5ACDB247-A12E-46B7-BA3B-ADA15BCE4DFE}" destId="{D59B2B85-CA2D-42E8-8986-39FC66035B8F}" srcOrd="0" destOrd="0" presId="urn:microsoft.com/office/officeart/2005/8/layout/hList1"/>
    <dgm:cxn modelId="{38FBAC87-8200-4DE4-AE99-C3CC1D989ECE}" type="presParOf" srcId="{5ACDB247-A12E-46B7-BA3B-ADA15BCE4DFE}" destId="{9CC03D79-BBA7-4152-9B5C-C1072F663CC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BD4025-1869-45BC-AC4C-8613C5443D90}">
      <dsp:nvSpPr>
        <dsp:cNvPr id="0" name=""/>
        <dsp:cNvSpPr/>
      </dsp:nvSpPr>
      <dsp:spPr>
        <a:xfrm>
          <a:off x="3226" y="808748"/>
          <a:ext cx="1940193" cy="76002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altLang="zh-CN" sz="2100" b="1" kern="1200" dirty="0"/>
            <a:t>2. </a:t>
          </a:r>
          <a:r>
            <a:rPr lang="en-US" altLang="zh-CN" sz="2100" b="1" kern="1200" dirty="0" err="1"/>
            <a:t>UserDataset</a:t>
          </a:r>
          <a:endParaRPr lang="zh-CN" altLang="en-US" sz="2100" b="1" kern="1200" dirty="0"/>
        </a:p>
      </dsp:txBody>
      <dsp:txXfrm>
        <a:off x="3226" y="808748"/>
        <a:ext cx="1940193" cy="760020"/>
      </dsp:txXfrm>
    </dsp:sp>
    <dsp:sp modelId="{889F823D-DFD4-4F53-BB7E-2D9F238E87D2}">
      <dsp:nvSpPr>
        <dsp:cNvPr id="0" name=""/>
        <dsp:cNvSpPr/>
      </dsp:nvSpPr>
      <dsp:spPr>
        <a:xfrm>
          <a:off x="3226" y="1568769"/>
          <a:ext cx="1940193" cy="2305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altLang="zh-CN" sz="2100" kern="1200" dirty="0"/>
            <a:t>Gender</a:t>
          </a:r>
          <a:endParaRPr lang="zh-CN" altLang="en-US" sz="2100" kern="1200" dirty="0"/>
        </a:p>
        <a:p>
          <a:pPr marL="228600" lvl="1" indent="-228600" algn="l" defTabSz="933450">
            <a:lnSpc>
              <a:spcPct val="90000"/>
            </a:lnSpc>
            <a:spcBef>
              <a:spcPct val="0"/>
            </a:spcBef>
            <a:spcAft>
              <a:spcPct val="15000"/>
            </a:spcAft>
            <a:buChar char="•"/>
          </a:pPr>
          <a:r>
            <a:rPr lang="en-US" altLang="zh-CN" sz="2100" kern="1200" dirty="0"/>
            <a:t>Birthday</a:t>
          </a:r>
          <a:endParaRPr lang="zh-CN" altLang="en-US" sz="2100" kern="1200" dirty="0"/>
        </a:p>
        <a:p>
          <a:pPr marL="228600" lvl="1" indent="-228600" algn="l" defTabSz="933450">
            <a:lnSpc>
              <a:spcPct val="90000"/>
            </a:lnSpc>
            <a:spcBef>
              <a:spcPct val="0"/>
            </a:spcBef>
            <a:spcAft>
              <a:spcPct val="15000"/>
            </a:spcAft>
            <a:buChar char="•"/>
          </a:pPr>
          <a:r>
            <a:rPr lang="en-US" altLang="zh-CN" sz="2100" kern="1200" dirty="0"/>
            <a:t>Date of join</a:t>
          </a:r>
          <a:endParaRPr lang="zh-CN" altLang="en-US" sz="2100" kern="1200" dirty="0"/>
        </a:p>
        <a:p>
          <a:pPr marL="228600" lvl="1" indent="-228600" algn="l" defTabSz="933450">
            <a:lnSpc>
              <a:spcPct val="90000"/>
            </a:lnSpc>
            <a:spcBef>
              <a:spcPct val="0"/>
            </a:spcBef>
            <a:spcAft>
              <a:spcPct val="15000"/>
            </a:spcAft>
            <a:buChar char="•"/>
          </a:pPr>
          <a:r>
            <a:rPr lang="en-US" altLang="zh-CN" sz="2100" kern="1200" dirty="0"/>
            <a:t>Date of leave</a:t>
          </a:r>
          <a:endParaRPr lang="zh-CN" altLang="en-US" sz="2100" kern="1200" dirty="0"/>
        </a:p>
        <a:p>
          <a:pPr marL="228600" lvl="1" indent="-228600" algn="l" defTabSz="933450">
            <a:lnSpc>
              <a:spcPct val="90000"/>
            </a:lnSpc>
            <a:spcBef>
              <a:spcPct val="0"/>
            </a:spcBef>
            <a:spcAft>
              <a:spcPct val="15000"/>
            </a:spcAft>
            <a:buChar char="•"/>
          </a:pPr>
          <a:r>
            <a:rPr lang="en-US" altLang="zh-CN" sz="2100" kern="1200" dirty="0"/>
            <a:t>…</a:t>
          </a:r>
          <a:endParaRPr lang="zh-CN" altLang="en-US" sz="2100" kern="1200" dirty="0"/>
        </a:p>
        <a:p>
          <a:pPr marL="228600" lvl="1" indent="-228600" algn="l" defTabSz="933450">
            <a:lnSpc>
              <a:spcPct val="90000"/>
            </a:lnSpc>
            <a:spcBef>
              <a:spcPct val="0"/>
            </a:spcBef>
            <a:spcAft>
              <a:spcPct val="15000"/>
            </a:spcAft>
            <a:buChar char="•"/>
          </a:pPr>
          <a:endParaRPr lang="zh-CN" altLang="en-US" sz="2100" kern="1200" dirty="0"/>
        </a:p>
      </dsp:txBody>
      <dsp:txXfrm>
        <a:off x="3226" y="1568769"/>
        <a:ext cx="1940193" cy="2305800"/>
      </dsp:txXfrm>
    </dsp:sp>
    <dsp:sp modelId="{D0582ABB-A553-4608-A30D-7ED1A7ABBF98}">
      <dsp:nvSpPr>
        <dsp:cNvPr id="0" name=""/>
        <dsp:cNvSpPr/>
      </dsp:nvSpPr>
      <dsp:spPr>
        <a:xfrm>
          <a:off x="2215047" y="808748"/>
          <a:ext cx="1940193" cy="76002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altLang="zh-CN" sz="2100" b="1" kern="1200" dirty="0"/>
            <a:t>3. Monthly Dataset</a:t>
          </a:r>
          <a:endParaRPr lang="zh-CN" altLang="en-US" sz="2100" b="1" kern="1200" dirty="0"/>
        </a:p>
      </dsp:txBody>
      <dsp:txXfrm>
        <a:off x="2215047" y="808748"/>
        <a:ext cx="1940193" cy="760020"/>
      </dsp:txXfrm>
    </dsp:sp>
    <dsp:sp modelId="{3B19B0B5-43A7-446E-ABE8-59314C89331D}">
      <dsp:nvSpPr>
        <dsp:cNvPr id="0" name=""/>
        <dsp:cNvSpPr/>
      </dsp:nvSpPr>
      <dsp:spPr>
        <a:xfrm>
          <a:off x="2215047" y="1568769"/>
          <a:ext cx="1940193" cy="2305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altLang="zh-CN" sz="2100" kern="1200" dirty="0"/>
            <a:t>Monthly data plan</a:t>
          </a:r>
          <a:endParaRPr lang="zh-CN" altLang="en-US" sz="2100" kern="1200" dirty="0"/>
        </a:p>
        <a:p>
          <a:pPr marL="228600" lvl="1" indent="-228600" algn="l" defTabSz="933450">
            <a:lnSpc>
              <a:spcPct val="90000"/>
            </a:lnSpc>
            <a:spcBef>
              <a:spcPct val="0"/>
            </a:spcBef>
            <a:spcAft>
              <a:spcPct val="15000"/>
            </a:spcAft>
            <a:buChar char="•"/>
          </a:pPr>
          <a:r>
            <a:rPr lang="en-US" altLang="zh-CN" sz="2100" kern="1200" dirty="0"/>
            <a:t>Data usage</a:t>
          </a:r>
          <a:endParaRPr lang="zh-CN" altLang="en-US" sz="2100" kern="1200" dirty="0"/>
        </a:p>
        <a:p>
          <a:pPr marL="228600" lvl="1" indent="-228600" algn="l" defTabSz="933450">
            <a:lnSpc>
              <a:spcPct val="90000"/>
            </a:lnSpc>
            <a:spcBef>
              <a:spcPct val="0"/>
            </a:spcBef>
            <a:spcAft>
              <a:spcPct val="15000"/>
            </a:spcAft>
            <a:buChar char="•"/>
          </a:pPr>
          <a:r>
            <a:rPr lang="en-US" altLang="zh-CN" sz="2100" kern="1200" dirty="0"/>
            <a:t>Payment</a:t>
          </a:r>
          <a:endParaRPr lang="zh-CN" altLang="en-US" sz="2100" kern="1200" dirty="0"/>
        </a:p>
        <a:p>
          <a:pPr marL="228600" lvl="1" indent="-228600" algn="l" defTabSz="933450">
            <a:lnSpc>
              <a:spcPct val="90000"/>
            </a:lnSpc>
            <a:spcBef>
              <a:spcPct val="0"/>
            </a:spcBef>
            <a:spcAft>
              <a:spcPct val="15000"/>
            </a:spcAft>
            <a:buChar char="•"/>
          </a:pPr>
          <a:r>
            <a:rPr lang="en-US" altLang="zh-CN" sz="2100" kern="1200" dirty="0"/>
            <a:t>Account balance</a:t>
          </a:r>
          <a:endParaRPr lang="zh-CN" altLang="en-US" sz="2100" kern="1200" dirty="0"/>
        </a:p>
      </dsp:txBody>
      <dsp:txXfrm>
        <a:off x="2215047" y="1568769"/>
        <a:ext cx="1940193" cy="2305800"/>
      </dsp:txXfrm>
    </dsp:sp>
    <dsp:sp modelId="{BB1E6502-E2DE-451B-B810-427E3B05A97A}">
      <dsp:nvSpPr>
        <dsp:cNvPr id="0" name=""/>
        <dsp:cNvSpPr/>
      </dsp:nvSpPr>
      <dsp:spPr>
        <a:xfrm>
          <a:off x="4426867" y="808748"/>
          <a:ext cx="1940193" cy="76002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altLang="zh-CN" sz="2100" b="1" kern="1200" dirty="0"/>
            <a:t>4. </a:t>
          </a:r>
          <a:r>
            <a:rPr lang="en-US" altLang="zh-CN" sz="2100" b="1" kern="1200" dirty="0" err="1"/>
            <a:t>PerfDataset</a:t>
          </a:r>
          <a:endParaRPr lang="zh-CN" altLang="en-US" sz="2100" b="1" kern="1200" dirty="0"/>
        </a:p>
      </dsp:txBody>
      <dsp:txXfrm>
        <a:off x="4426867" y="808748"/>
        <a:ext cx="1940193" cy="760020"/>
      </dsp:txXfrm>
    </dsp:sp>
    <dsp:sp modelId="{7A72E4C9-D8AD-4902-B3EB-0BD7171B0572}">
      <dsp:nvSpPr>
        <dsp:cNvPr id="0" name=""/>
        <dsp:cNvSpPr/>
      </dsp:nvSpPr>
      <dsp:spPr>
        <a:xfrm>
          <a:off x="4426867" y="1568769"/>
          <a:ext cx="1940193" cy="2305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altLang="zh-CN" sz="2100" kern="1200" dirty="0"/>
            <a:t>RTT</a:t>
          </a:r>
          <a:endParaRPr lang="zh-CN" altLang="en-US" sz="2100" kern="1200" dirty="0"/>
        </a:p>
        <a:p>
          <a:pPr marL="228600" lvl="1" indent="-228600" algn="l" defTabSz="933450">
            <a:lnSpc>
              <a:spcPct val="90000"/>
            </a:lnSpc>
            <a:spcBef>
              <a:spcPct val="0"/>
            </a:spcBef>
            <a:spcAft>
              <a:spcPct val="15000"/>
            </a:spcAft>
            <a:buChar char="•"/>
          </a:pPr>
          <a:r>
            <a:rPr lang="en-US" altLang="zh-CN" sz="2100" kern="1200" dirty="0"/>
            <a:t>Flow duration</a:t>
          </a:r>
          <a:endParaRPr lang="zh-CN" altLang="en-US" sz="2100" kern="1200" dirty="0"/>
        </a:p>
        <a:p>
          <a:pPr marL="228600" lvl="1" indent="-228600" algn="l" defTabSz="933450">
            <a:lnSpc>
              <a:spcPct val="90000"/>
            </a:lnSpc>
            <a:spcBef>
              <a:spcPct val="0"/>
            </a:spcBef>
            <a:spcAft>
              <a:spcPct val="15000"/>
            </a:spcAft>
            <a:buChar char="•"/>
          </a:pPr>
          <a:r>
            <a:rPr lang="en-US" altLang="zh-CN" sz="2100" kern="1200" dirty="0"/>
            <a:t>Flow size</a:t>
          </a:r>
          <a:endParaRPr lang="zh-CN" altLang="en-US" sz="2100" kern="1200" dirty="0"/>
        </a:p>
        <a:p>
          <a:pPr marL="228600" lvl="1" indent="-228600" algn="l" defTabSz="933450">
            <a:lnSpc>
              <a:spcPct val="90000"/>
            </a:lnSpc>
            <a:spcBef>
              <a:spcPct val="0"/>
            </a:spcBef>
            <a:spcAft>
              <a:spcPct val="15000"/>
            </a:spcAft>
            <a:buChar char="•"/>
          </a:pPr>
          <a:r>
            <a:rPr lang="en-US" altLang="zh-CN" sz="2100" kern="1200" dirty="0"/>
            <a:t>…</a:t>
          </a:r>
          <a:endParaRPr lang="zh-CN" altLang="en-US" sz="2100" kern="1200" dirty="0"/>
        </a:p>
      </dsp:txBody>
      <dsp:txXfrm>
        <a:off x="4426867" y="1568769"/>
        <a:ext cx="1940193" cy="2305800"/>
      </dsp:txXfrm>
    </dsp:sp>
    <dsp:sp modelId="{D59B2B85-CA2D-42E8-8986-39FC66035B8F}">
      <dsp:nvSpPr>
        <dsp:cNvPr id="0" name=""/>
        <dsp:cNvSpPr/>
      </dsp:nvSpPr>
      <dsp:spPr>
        <a:xfrm>
          <a:off x="6638687" y="808748"/>
          <a:ext cx="1940193" cy="76002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US" altLang="zh-CN" sz="2100" kern="1200" dirty="0"/>
            <a:t>5. </a:t>
          </a:r>
          <a:r>
            <a:rPr lang="en-US" altLang="zh-CN" sz="2100" kern="1200" dirty="0" err="1"/>
            <a:t>SURDataset</a:t>
          </a:r>
          <a:endParaRPr lang="zh-CN" altLang="en-US" sz="2100" kern="1200" dirty="0"/>
        </a:p>
      </dsp:txBody>
      <dsp:txXfrm>
        <a:off x="6638687" y="808748"/>
        <a:ext cx="1940193" cy="760020"/>
      </dsp:txXfrm>
    </dsp:sp>
    <dsp:sp modelId="{9CC03D79-BBA7-4152-9B5C-C1072F663CC0}">
      <dsp:nvSpPr>
        <dsp:cNvPr id="0" name=""/>
        <dsp:cNvSpPr/>
      </dsp:nvSpPr>
      <dsp:spPr>
        <a:xfrm>
          <a:off x="6638687" y="1568769"/>
          <a:ext cx="1940193" cy="23058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US" altLang="zh-CN" sz="2100" kern="1200" dirty="0"/>
            <a:t>B-Mobile-SURs</a:t>
          </a:r>
          <a:endParaRPr lang="zh-CN" altLang="en-US" sz="2100" kern="1200" dirty="0"/>
        </a:p>
        <a:p>
          <a:pPr marL="228600" lvl="1" indent="-228600" algn="l" defTabSz="933450">
            <a:lnSpc>
              <a:spcPct val="90000"/>
            </a:lnSpc>
            <a:spcBef>
              <a:spcPct val="0"/>
            </a:spcBef>
            <a:spcAft>
              <a:spcPct val="15000"/>
            </a:spcAft>
            <a:buChar char="•"/>
          </a:pPr>
          <a:r>
            <a:rPr lang="en-US" altLang="zh-CN" sz="2100" kern="1200" dirty="0"/>
            <a:t>V-Mobile-SURs</a:t>
          </a:r>
          <a:endParaRPr lang="zh-CN" altLang="en-US" sz="2100" kern="1200" dirty="0"/>
        </a:p>
      </dsp:txBody>
      <dsp:txXfrm>
        <a:off x="6638687" y="1568769"/>
        <a:ext cx="1940193" cy="230580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9E29FD-5CB0-43B2-8DE4-7A81EECF5A0B}" type="datetimeFigureOut">
              <a:rPr lang="zh-CN" altLang="en-US" smtClean="0"/>
              <a:t>2019/6/21</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A2CAD8-F91A-409A-B778-AA74111763F6}" type="slidenum">
              <a:rPr lang="zh-CN" altLang="en-US" smtClean="0"/>
              <a:t>‹#›</a:t>
            </a:fld>
            <a:endParaRPr lang="zh-CN" altLang="en-US"/>
          </a:p>
        </p:txBody>
      </p:sp>
    </p:spTree>
    <p:extLst>
      <p:ext uri="{BB962C8B-B14F-4D97-AF65-F5344CB8AC3E}">
        <p14:creationId xmlns:p14="http://schemas.microsoft.com/office/powerpoint/2010/main" val="3544031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Thanks for the introduction. Hello everyone, I am</a:t>
            </a:r>
            <a:r>
              <a:rPr lang="zh-CN" altLang="en-US" dirty="0"/>
              <a:t> </a:t>
            </a:r>
            <a:r>
              <a:rPr lang="en-US" altLang="zh-CN" dirty="0" err="1"/>
              <a:t>Ao</a:t>
            </a:r>
            <a:r>
              <a:rPr lang="en-US" altLang="zh-CN" dirty="0"/>
              <a:t> Xiao, come from Tsinghua university. Our work is an in-depth study of commercial Mobile Virtual Network Operator: measurement and optimization.</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1</a:t>
            </a:fld>
            <a:endParaRPr lang="zh-CN" altLang="en-US"/>
          </a:p>
        </p:txBody>
      </p:sp>
    </p:spTree>
    <p:extLst>
      <p:ext uri="{BB962C8B-B14F-4D97-AF65-F5344CB8AC3E}">
        <p14:creationId xmlns:p14="http://schemas.microsoft.com/office/powerpoint/2010/main" val="1608781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a:t>Next, we analyze those datasets and have some findings. Two tables here compare the specific data plans offered by both carriers, from which we find that </a:t>
            </a:r>
            <a:r>
              <a:rPr lang="en-US" altLang="zh-CN" dirty="0" err="1"/>
              <a:t>xiaomi</a:t>
            </a:r>
            <a:r>
              <a:rPr lang="en-US" altLang="zh-CN" dirty="0"/>
              <a:t> Mobile customers can indeed save a portion which is ranging from 1.1% to 2.4% of money. </a:t>
            </a:r>
            <a:r>
              <a:rPr lang="en-US" altLang="zh-CN" sz="1200" b="0" i="0" kern="1200" dirty="0">
                <a:solidFill>
                  <a:schemeClr val="tx1"/>
                </a:solidFill>
                <a:effectLst/>
                <a:latin typeface="+mn-lt"/>
                <a:ea typeface="+mn-ea"/>
                <a:cs typeface="+mn-cs"/>
              </a:rPr>
              <a:t>Although the economic incentives seem weak, there are still about one million customers.</a:t>
            </a:r>
          </a:p>
          <a:p>
            <a:r>
              <a:rPr lang="en-US" altLang="zh-CN" sz="1200" b="0" i="0" kern="1200" dirty="0">
                <a:solidFill>
                  <a:schemeClr val="tx1"/>
                </a:solidFill>
                <a:effectLst/>
                <a:latin typeface="+mn-lt"/>
                <a:ea typeface="+mn-ea"/>
                <a:cs typeface="+mn-cs"/>
              </a:rPr>
              <a:t>It indicates that virtual operator users are quite price conscious.</a:t>
            </a:r>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10</a:t>
            </a:fld>
            <a:endParaRPr lang="zh-CN" altLang="en-US"/>
          </a:p>
        </p:txBody>
      </p:sp>
    </p:spTree>
    <p:extLst>
      <p:ext uri="{BB962C8B-B14F-4D97-AF65-F5344CB8AC3E}">
        <p14:creationId xmlns:p14="http://schemas.microsoft.com/office/powerpoint/2010/main" val="1948430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Here are another findings about virtual operators. The picture on the left is the relationship between gender and data plan selection. We find that women users take the majority. This is in line with a recent study showing females tend to be heavier smartphone users compared to Males. Regarding the age distribution, as shown in the figure on the right, most of </a:t>
            </a:r>
            <a:r>
              <a:rPr lang="en-US" altLang="zh-CN" sz="1200" b="0" i="0" kern="1200" dirty="0" err="1">
                <a:solidFill>
                  <a:schemeClr val="tx1"/>
                </a:solidFill>
                <a:effectLst/>
                <a:latin typeface="+mn-lt"/>
                <a:ea typeface="+mn-ea"/>
                <a:cs typeface="+mn-cs"/>
              </a:rPr>
              <a:t>xiaomi</a:t>
            </a:r>
            <a:r>
              <a:rPr lang="en-US" altLang="zh-CN" sz="1200" b="0" i="0" kern="1200" dirty="0">
                <a:solidFill>
                  <a:schemeClr val="tx1"/>
                </a:solidFill>
                <a:effectLst/>
                <a:latin typeface="+mn-lt"/>
                <a:ea typeface="+mn-ea"/>
                <a:cs typeface="+mn-cs"/>
              </a:rPr>
              <a:t> Mobile customers are younger than 30, with the exception where the 4 GB data plan holders are dominated by people between 30 and 39 who are presumably more financially sound.</a:t>
            </a:r>
            <a:r>
              <a:rPr lang="en-US" altLang="zh-CN" dirty="0"/>
              <a:t> From 2016 to 2017, the ratio of users younger than 30 increased by 1.7% .</a:t>
            </a:r>
          </a:p>
        </p:txBody>
      </p:sp>
      <p:sp>
        <p:nvSpPr>
          <p:cNvPr id="4" name="灯片编号占位符 3"/>
          <p:cNvSpPr>
            <a:spLocks noGrp="1"/>
          </p:cNvSpPr>
          <p:nvPr>
            <p:ph type="sldNum" sz="quarter" idx="5"/>
          </p:nvPr>
        </p:nvSpPr>
        <p:spPr/>
        <p:txBody>
          <a:bodyPr/>
          <a:lstStyle/>
          <a:p>
            <a:fld id="{32A2CAD8-F91A-409A-B778-AA74111763F6}" type="slidenum">
              <a:rPr lang="zh-CN" altLang="en-US" smtClean="0"/>
              <a:t>11</a:t>
            </a:fld>
            <a:endParaRPr lang="zh-CN" altLang="en-US"/>
          </a:p>
        </p:txBody>
      </p:sp>
    </p:spTree>
    <p:extLst>
      <p:ext uri="{BB962C8B-B14F-4D97-AF65-F5344CB8AC3E}">
        <p14:creationId xmlns:p14="http://schemas.microsoft.com/office/powerpoint/2010/main" val="1672924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a:t>Furthermore, here are two pictures about </a:t>
            </a:r>
            <a:r>
              <a:rPr lang="en-US" altLang="zh-CN" sz="1200" b="0" i="0" kern="1200" dirty="0">
                <a:solidFill>
                  <a:schemeClr val="tx1"/>
                </a:solidFill>
                <a:effectLst/>
                <a:latin typeface="+mn-lt"/>
                <a:ea typeface="+mn-ea"/>
                <a:cs typeface="+mn-cs"/>
              </a:rPr>
              <a:t>the relationship between users’ selected data plan and users’ monthly actual usage. Both of them indicate that customers typically under-utilize their data plans, most users are conservative with their data usage. So that’s the key point that virtual operators can take advantage of it to make profits.</a:t>
            </a:r>
            <a:br>
              <a:rPr lang="en-US" altLang="zh-CN" dirty="0"/>
            </a:br>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12</a:t>
            </a:fld>
            <a:endParaRPr lang="zh-CN" altLang="en-US"/>
          </a:p>
        </p:txBody>
      </p:sp>
    </p:spTree>
    <p:extLst>
      <p:ext uri="{BB962C8B-B14F-4D97-AF65-F5344CB8AC3E}">
        <p14:creationId xmlns:p14="http://schemas.microsoft.com/office/powerpoint/2010/main" val="3848729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a:t>In order to help virtual operators  to make more profits, the first step is to predict each user’s data usage. Moreover, this step can also enable numerous use cases such as data plan recommendation, cellular infrastructure planning, and cost-aware content prefetching and so on. Here, we use five different machine learning methods to predict each user’s data usage. And choose the </a:t>
            </a:r>
            <a:r>
              <a:rPr lang="en-US" altLang="zh-CN" sz="1200" b="0" i="0" kern="1200" dirty="0">
                <a:solidFill>
                  <a:schemeClr val="tx1"/>
                </a:solidFill>
                <a:effectLst/>
                <a:latin typeface="+mn-lt"/>
                <a:ea typeface="+mn-ea"/>
                <a:cs typeface="+mn-cs"/>
              </a:rPr>
              <a:t>method which is  using SVR with RBF kernel with outlier filtering. It achieves an overall prediction accuracy of up to 86.75% across users.</a:t>
            </a:r>
            <a:r>
              <a:rPr lang="en-US" altLang="zh-CN" dirty="0"/>
              <a:t> </a:t>
            </a:r>
            <a:endParaRPr lang="zh-CN" altLang="en-US" dirty="0"/>
          </a:p>
          <a:p>
            <a:br>
              <a:rPr lang="en-US" altLang="zh-CN" dirty="0"/>
            </a:br>
            <a:br>
              <a:rPr lang="en-US" altLang="zh-CN" dirty="0"/>
            </a:br>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13</a:t>
            </a:fld>
            <a:endParaRPr lang="zh-CN" altLang="en-US"/>
          </a:p>
        </p:txBody>
      </p:sp>
    </p:spTree>
    <p:extLst>
      <p:ext uri="{BB962C8B-B14F-4D97-AF65-F5344CB8AC3E}">
        <p14:creationId xmlns:p14="http://schemas.microsoft.com/office/powerpoint/2010/main" val="4064699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a:t>Then we use the statistical uncertainty modeling to improve the result of data prediction. </a:t>
            </a:r>
            <a:r>
              <a:rPr lang="en-US" altLang="zh-CN" sz="1200" b="0" i="0" kern="1200" dirty="0">
                <a:solidFill>
                  <a:schemeClr val="tx1"/>
                </a:solidFill>
                <a:effectLst/>
                <a:latin typeface="+mn-lt"/>
                <a:ea typeface="+mn-ea"/>
                <a:cs typeface="+mn-cs"/>
              </a:rPr>
              <a:t>In particular, for users with a short lifetime, their data usage prediction is inherently difficult due to a lack of training samples. So it’s important to perform uncertainty modeling. Then, </a:t>
            </a:r>
            <a:r>
              <a:rPr lang="en-US" altLang="zh-CN" dirty="0"/>
              <a:t>Recall that a virtual operator user oftentimes doesn’t use up her subscribed data plan, so the virtual operator can purchase an inferior plan from base carrier to fulfill it, and utilize the price diﬀerence to make profits. Our goal here is to make the selection of the fulfill plan more intelligent, in order to increase the profit for the virtual operator. </a:t>
            </a:r>
            <a:endParaRPr lang="zh-CN" altLang="en-US" dirty="0"/>
          </a:p>
          <a:p>
            <a:br>
              <a:rPr lang="en-US" altLang="zh-CN" dirty="0"/>
            </a:br>
            <a:br>
              <a:rPr lang="en-US" altLang="zh-CN" dirty="0"/>
            </a:br>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14</a:t>
            </a:fld>
            <a:endParaRPr lang="zh-CN" altLang="en-US"/>
          </a:p>
        </p:txBody>
      </p:sp>
    </p:spTree>
    <p:extLst>
      <p:ext uri="{BB962C8B-B14F-4D97-AF65-F5344CB8AC3E}">
        <p14:creationId xmlns:p14="http://schemas.microsoft.com/office/powerpoint/2010/main" val="3599952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a:t>After those complicated steps to optimize the data reselling. It looks good in theory. But how does it work? To assess the eﬀectiveness of the method, we apply it to the historical usage data of </a:t>
            </a:r>
            <a:r>
              <a:rPr lang="en-US" altLang="zh-CN" dirty="0" err="1"/>
              <a:t>xiaomi</a:t>
            </a:r>
            <a:r>
              <a:rPr lang="en-US" altLang="zh-CN" dirty="0"/>
              <a:t>-Mobile users between January 2016 and October 2017 to optimize the reselling profit for the billing cycle of November 2017. there is a key evaluation metric here, A higher Profit Rate is always preferred by </a:t>
            </a:r>
            <a:r>
              <a:rPr lang="en-US" altLang="zh-CN" dirty="0" err="1"/>
              <a:t>xiaomi</a:t>
            </a:r>
            <a:r>
              <a:rPr lang="en-US" altLang="zh-CN" dirty="0"/>
              <a:t>-Mobile. We compare four </a:t>
            </a:r>
            <a:r>
              <a:rPr lang="en-US" altLang="zh-CN" sz="1200" b="0" i="0" kern="1200" dirty="0">
                <a:solidFill>
                  <a:schemeClr val="tx1"/>
                </a:solidFill>
                <a:effectLst/>
                <a:latin typeface="+mn-lt"/>
                <a:ea typeface="+mn-ea"/>
                <a:cs typeface="+mn-cs"/>
              </a:rPr>
              <a:t>optimization methods, obviously the third one makes the highest profit rate. And the profit rate of the optimum is only 12.7% higher than our method’s profit rate.</a:t>
            </a:r>
            <a:br>
              <a:rPr lang="en-US" altLang="zh-CN" dirty="0"/>
            </a:br>
            <a:br>
              <a:rPr lang="en-US" altLang="zh-CN" dirty="0"/>
            </a:br>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15</a:t>
            </a:fld>
            <a:endParaRPr lang="zh-CN" altLang="en-US"/>
          </a:p>
        </p:txBody>
      </p:sp>
    </p:spTree>
    <p:extLst>
      <p:ext uri="{BB962C8B-B14F-4D97-AF65-F5344CB8AC3E}">
        <p14:creationId xmlns:p14="http://schemas.microsoft.com/office/powerpoint/2010/main" val="3672223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a:t>Since virtual operators provide flexible services with low prices. Some people have doubt that do virtual operators provide worse network performances than their base carriers. So here we make an measurement and analyze those data, surprisingly, we find that there is no noticeable network performance difference between </a:t>
            </a:r>
            <a:r>
              <a:rPr lang="en-US" altLang="zh-CN" dirty="0" err="1"/>
              <a:t>xiaomi</a:t>
            </a:r>
            <a:r>
              <a:rPr lang="en-US" altLang="zh-CN" dirty="0"/>
              <a:t>-Mobile and its base carrier. This is distinct from previous reports where virtual operator users may suﬀer from performance degradations compared to the base carrier users. </a:t>
            </a:r>
            <a:r>
              <a:rPr lang="en-US" altLang="zh-CN" sz="1200" b="0" i="0" kern="1200" dirty="0">
                <a:solidFill>
                  <a:schemeClr val="tx1"/>
                </a:solidFill>
                <a:effectLst/>
                <a:latin typeface="+mn-lt"/>
                <a:ea typeface="+mn-ea"/>
                <a:cs typeface="+mn-cs"/>
              </a:rPr>
              <a:t>Our results indicate that the performance degradation reported by prior studies is very likely a policy-level result by the base carrier rather than a technical necessity.</a:t>
            </a:r>
            <a:br>
              <a:rPr lang="en-US" altLang="zh-CN" dirty="0"/>
            </a:br>
            <a:br>
              <a:rPr lang="en-US" altLang="zh-CN" dirty="0"/>
            </a:br>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16</a:t>
            </a:fld>
            <a:endParaRPr lang="zh-CN" altLang="en-US"/>
          </a:p>
        </p:txBody>
      </p:sp>
    </p:spTree>
    <p:extLst>
      <p:ext uri="{BB962C8B-B14F-4D97-AF65-F5344CB8AC3E}">
        <p14:creationId xmlns:p14="http://schemas.microsoft.com/office/powerpoint/2010/main" val="2811909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a:t>From an virtual operator’s perspective, there is a problem which we cannot ignore. If virtual operators want to seizing the market, they should pay more attention to customer churn because of the high expense that a carrier needs to recruit new customers.</a:t>
            </a:r>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17</a:t>
            </a:fld>
            <a:endParaRPr lang="zh-CN" altLang="en-US"/>
          </a:p>
        </p:txBody>
      </p:sp>
    </p:spTree>
    <p:extLst>
      <p:ext uri="{BB962C8B-B14F-4D97-AF65-F5344CB8AC3E}">
        <p14:creationId xmlns:p14="http://schemas.microsoft.com/office/powerpoint/2010/main" val="1882133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sz="1200" b="0" i="0" kern="1200" dirty="0">
                <a:solidFill>
                  <a:schemeClr val="tx1"/>
                </a:solidFill>
                <a:effectLst/>
                <a:latin typeface="+mn-lt"/>
                <a:ea typeface="+mn-ea"/>
                <a:cs typeface="+mn-cs"/>
              </a:rPr>
              <a:t>In order to mitigate the customer churn of virtual operators, we use 6 machine learning methods to predict the customer churn. Then we evaluate the prediction accuracy using 10-fold cross validation based on users. Here are the results. And this table indicates that the random forest model outperforms the others. And it achieves 95.52% precision and 94.45% recall.</a:t>
            </a:r>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18</a:t>
            </a:fld>
            <a:endParaRPr lang="zh-CN" altLang="en-US"/>
          </a:p>
        </p:txBody>
      </p:sp>
    </p:spTree>
    <p:extLst>
      <p:ext uri="{BB962C8B-B14F-4D97-AF65-F5344CB8AC3E}">
        <p14:creationId xmlns:p14="http://schemas.microsoft.com/office/powerpoint/2010/main" val="40399497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a:t>Since the method has good results. How about use it in the real world? So We conduct a field trial for churn mitigation in late October 2017 by collaborating with </a:t>
            </a:r>
            <a:r>
              <a:rPr lang="en-US" altLang="zh-CN" dirty="0" err="1"/>
              <a:t>xiaomi</a:t>
            </a:r>
            <a:r>
              <a:rPr lang="en-US" altLang="zh-CN" dirty="0"/>
              <a:t> Mobile. This is the result of it.</a:t>
            </a:r>
            <a:r>
              <a:rPr lang="en-US" altLang="zh-CN" sz="1200" b="0" i="0" kern="1200" dirty="0">
                <a:solidFill>
                  <a:schemeClr val="tx1"/>
                </a:solidFill>
                <a:effectLst/>
                <a:latin typeface="+mn-lt"/>
                <a:ea typeface="+mn-ea"/>
                <a:cs typeface="+mn-cs"/>
              </a:rPr>
              <a:t> The dropout probability exhibits a bimodal distribution where nearly 98% of the users have a churn probability near zero and 1% of the users have a churn probability near 1.  we select the top 1% of the users with the highest dropout probability, and recommend </a:t>
            </a:r>
            <a:r>
              <a:rPr lang="en-US" altLang="zh-CN" sz="1200" b="0" i="0" kern="1200" dirty="0" err="1">
                <a:solidFill>
                  <a:schemeClr val="tx1"/>
                </a:solidFill>
                <a:effectLst/>
                <a:latin typeface="+mn-lt"/>
                <a:ea typeface="+mn-ea"/>
                <a:cs typeface="+mn-cs"/>
              </a:rPr>
              <a:t>xiaomi</a:t>
            </a:r>
            <a:r>
              <a:rPr lang="en-US" altLang="zh-CN" sz="1200" b="0" i="0" kern="1200" dirty="0">
                <a:solidFill>
                  <a:schemeClr val="tx1"/>
                </a:solidFill>
                <a:effectLst/>
                <a:latin typeface="+mn-lt"/>
                <a:ea typeface="+mn-ea"/>
                <a:cs typeface="+mn-cs"/>
              </a:rPr>
              <a:t> Mobile send to each of them a digital gift card containing a small amount ($1.44) of top-up fee and the gift card can only be activated next month. After conducting this churn mitigation campaign, </a:t>
            </a:r>
            <a:r>
              <a:rPr lang="en-US" altLang="zh-CN" sz="1200" b="0" i="0" kern="1200" dirty="0" err="1">
                <a:solidFill>
                  <a:schemeClr val="tx1"/>
                </a:solidFill>
                <a:effectLst/>
                <a:latin typeface="+mn-lt"/>
                <a:ea typeface="+mn-ea"/>
                <a:cs typeface="+mn-cs"/>
              </a:rPr>
              <a:t>xiaomi</a:t>
            </a:r>
            <a:r>
              <a:rPr lang="en-US" altLang="zh-CN" sz="1200" b="0" i="0" kern="1200" dirty="0">
                <a:solidFill>
                  <a:schemeClr val="tx1"/>
                </a:solidFill>
                <a:effectLst/>
                <a:latin typeface="+mn-lt"/>
                <a:ea typeface="+mn-ea"/>
                <a:cs typeface="+mn-cs"/>
              </a:rPr>
              <a:t> Mobile observed that the churn</a:t>
            </a:r>
            <a:br>
              <a:rPr lang="en-US" altLang="zh-CN" sz="1200" b="0" i="0" kern="1200" dirty="0">
                <a:solidFill>
                  <a:schemeClr val="tx1"/>
                </a:solidFill>
                <a:effectLst/>
                <a:latin typeface="+mn-lt"/>
                <a:ea typeface="+mn-ea"/>
                <a:cs typeface="+mn-cs"/>
              </a:rPr>
            </a:br>
            <a:r>
              <a:rPr lang="en-US" altLang="zh-CN" sz="1200" b="0" i="0" kern="1200" dirty="0">
                <a:solidFill>
                  <a:schemeClr val="tx1"/>
                </a:solidFill>
                <a:effectLst/>
                <a:latin typeface="+mn-lt"/>
                <a:ea typeface="+mn-ea"/>
                <a:cs typeface="+mn-cs"/>
              </a:rPr>
              <a:t>rate decreased significantly from 0.83% in October 2017 to 0.32% in November 2017. This indicates the potential eﬀectiveness of our churn prediction approach.</a:t>
            </a:r>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19</a:t>
            </a:fld>
            <a:endParaRPr lang="zh-CN" altLang="en-US"/>
          </a:p>
        </p:txBody>
      </p:sp>
    </p:spTree>
    <p:extLst>
      <p:ext uri="{BB962C8B-B14F-4D97-AF65-F5344CB8AC3E}">
        <p14:creationId xmlns:p14="http://schemas.microsoft.com/office/powerpoint/2010/main" val="3099216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a:t>Nowadays, almost everyone has a cellphone. And each one of the cellphone has at least one sim card of base  carrier. Here I want to ask you a question: what are your fears about base carriers? Since only several base carriers in a country typically own legal licenses to exclusively use certain frequencies of the radio spectrum, some people are like Bob. They worry about the telecommunication market monopoly. If all the base carriers in your country raise prices, you have no choice but to accept it. Some other people, like Alice, are concerned about the service quality of base carriers because there are only several base carriers in one country and they have little commercial competition. From the base carrier’s perspective, they still want more customers which now seems too hard.</a:t>
            </a:r>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2559504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a:t>About the inaccurate billing in virtual operators. There are 3 key issues: XXX</a:t>
            </a:r>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20</a:t>
            </a:fld>
            <a:endParaRPr lang="zh-CN" altLang="en-US"/>
          </a:p>
        </p:txBody>
      </p:sp>
    </p:spTree>
    <p:extLst>
      <p:ext uri="{BB962C8B-B14F-4D97-AF65-F5344CB8AC3E}">
        <p14:creationId xmlns:p14="http://schemas.microsoft.com/office/powerpoint/2010/main" val="36485772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a:t>To understand the root causes of the above issues, we carefully analyze the state update report dataset. Because these issues are mainly caused by the state update propagation delay, inter-accounting centers delay or both of them. Here, we can see that s</a:t>
            </a:r>
            <a:r>
              <a:rPr lang="en-US" altLang="zh-CN" sz="1200" b="0" i="0" kern="1200" dirty="0">
                <a:solidFill>
                  <a:schemeClr val="tx1"/>
                </a:solidFill>
                <a:effectLst/>
                <a:latin typeface="+mn-lt"/>
                <a:ea typeface="+mn-ea"/>
                <a:cs typeface="+mn-cs"/>
              </a:rPr>
              <a:t>tate update propagation delay</a:t>
            </a:r>
            <a:r>
              <a:rPr lang="en-US" altLang="zh-CN" sz="1200" b="0" i="1" kern="1200" dirty="0">
                <a:solidFill>
                  <a:schemeClr val="tx1"/>
                </a:solidFill>
                <a:effectLst/>
                <a:latin typeface="+mn-lt"/>
                <a:ea typeface="+mn-ea"/>
                <a:cs typeface="+mn-cs"/>
              </a:rPr>
              <a:t>  </a:t>
            </a:r>
            <a:r>
              <a:rPr lang="en-US" altLang="zh-CN" sz="1200" b="0" i="0" kern="1200" dirty="0">
                <a:solidFill>
                  <a:schemeClr val="tx1"/>
                </a:solidFill>
                <a:effectLst/>
                <a:latin typeface="+mn-lt"/>
                <a:ea typeface="+mn-ea"/>
                <a:cs typeface="+mn-cs"/>
              </a:rPr>
              <a:t>ranges from several seconds to 2 and a half hours, and averages at nearly 16 minutes. The delay between two accounting centers ranges from 1 second to 4.3 minutes, with an average of around 2 minutes</a:t>
            </a:r>
            <a:r>
              <a:rPr lang="en-US" altLang="zh-CN" i="0" dirty="0"/>
              <a:t>.</a:t>
            </a:r>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21</a:t>
            </a:fld>
            <a:endParaRPr lang="zh-CN" altLang="en-US"/>
          </a:p>
        </p:txBody>
      </p:sp>
    </p:spTree>
    <p:extLst>
      <p:ext uri="{BB962C8B-B14F-4D97-AF65-F5344CB8AC3E}">
        <p14:creationId xmlns:p14="http://schemas.microsoft.com/office/powerpoint/2010/main" val="37607362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a:t>For issue one: at the time when the cellular service was terminated by the virtual operator, the user’s account balance had indeed decreased to zero or negative at base carrier’s accounting center. However, the B-Mobile-SUR had not yet been propagated to </a:t>
            </a:r>
            <a:r>
              <a:rPr lang="en-US" altLang="zh-CN" dirty="0" err="1"/>
              <a:t>xiaomi</a:t>
            </a:r>
            <a:r>
              <a:rPr lang="en-US" altLang="zh-CN" dirty="0"/>
              <a:t> Mobile’s accounting center due to the high delay between them.</a:t>
            </a:r>
          </a:p>
          <a:p>
            <a:r>
              <a:rPr lang="en-US" altLang="zh-CN" dirty="0"/>
              <a:t>For Issue two: at the end of the previous month, due to the high propagation delay (DB + DV ), a small portion of the B-Mobile-SURs arrived late at </a:t>
            </a:r>
            <a:r>
              <a:rPr lang="en-US" altLang="zh-CN" dirty="0" err="1"/>
              <a:t>xiaomi</a:t>
            </a:r>
            <a:r>
              <a:rPr lang="en-US" altLang="zh-CN" dirty="0"/>
              <a:t> Mobile’s accounting center. </a:t>
            </a:r>
            <a:r>
              <a:rPr lang="en-US" altLang="zh-CN" sz="1200" b="0" i="0" kern="1200" dirty="0">
                <a:solidFill>
                  <a:schemeClr val="tx1"/>
                </a:solidFill>
                <a:effectLst/>
                <a:latin typeface="+mn-lt"/>
                <a:ea typeface="+mn-ea"/>
                <a:cs typeface="+mn-cs"/>
              </a:rPr>
              <a:t>So </a:t>
            </a:r>
            <a:r>
              <a:rPr lang="en-US" altLang="zh-CN" sz="1200" b="0" i="0" kern="1200" dirty="0" err="1">
                <a:solidFill>
                  <a:schemeClr val="tx1"/>
                </a:solidFill>
                <a:effectLst/>
                <a:latin typeface="+mn-lt"/>
                <a:ea typeface="+mn-ea"/>
                <a:cs typeface="+mn-cs"/>
              </a:rPr>
              <a:t>xiaomi</a:t>
            </a:r>
            <a:r>
              <a:rPr lang="en-US" altLang="zh-CN" sz="1200" b="0" i="0" kern="1200" dirty="0">
                <a:solidFill>
                  <a:schemeClr val="tx1"/>
                </a:solidFill>
                <a:effectLst/>
                <a:latin typeface="+mn-lt"/>
                <a:ea typeface="+mn-ea"/>
                <a:cs typeface="+mn-cs"/>
              </a:rPr>
              <a:t> Mobile was not able to add them to the previous month’s bill. Instead, they were then added to the current month’s bill, making it look unreasonable.</a:t>
            </a:r>
          </a:p>
          <a:p>
            <a:r>
              <a:rPr lang="en-US" altLang="zh-CN" sz="1200" b="0" i="0" kern="1200" dirty="0">
                <a:solidFill>
                  <a:schemeClr val="tx1"/>
                </a:solidFill>
                <a:effectLst/>
                <a:latin typeface="+mn-lt"/>
                <a:ea typeface="+mn-ea"/>
                <a:cs typeface="+mn-cs"/>
              </a:rPr>
              <a:t>For the final issue: we owe it to  the excessive delay (</a:t>
            </a:r>
            <a:r>
              <a:rPr lang="en-US" altLang="zh-CN" sz="1200" b="0" i="1" kern="1200" dirty="0">
                <a:solidFill>
                  <a:schemeClr val="tx1"/>
                </a:solidFill>
                <a:effectLst/>
                <a:latin typeface="+mn-lt"/>
                <a:ea typeface="+mn-ea"/>
                <a:cs typeface="+mn-cs"/>
              </a:rPr>
              <a:t>DV </a:t>
            </a:r>
            <a:r>
              <a:rPr lang="en-US" altLang="zh-CN" sz="1200" b="0" i="0" kern="1200" dirty="0">
                <a:solidFill>
                  <a:schemeClr val="tx1"/>
                </a:solidFill>
                <a:effectLst/>
                <a:latin typeface="+mn-lt"/>
                <a:ea typeface="+mn-ea"/>
                <a:cs typeface="+mn-cs"/>
              </a:rPr>
              <a:t>)</a:t>
            </a:r>
            <a:r>
              <a:rPr lang="en-US" altLang="zh-CN" dirty="0"/>
              <a:t>  between two accounting centers. </a:t>
            </a:r>
            <a:r>
              <a:rPr lang="en-US" altLang="zh-CN" sz="1200" b="0" i="0" kern="1200" dirty="0">
                <a:solidFill>
                  <a:schemeClr val="tx1"/>
                </a:solidFill>
                <a:effectLst/>
                <a:latin typeface="+mn-lt"/>
                <a:ea typeface="+mn-ea"/>
                <a:cs typeface="+mn-cs"/>
              </a:rPr>
              <a:t>Specifically, after a </a:t>
            </a:r>
            <a:r>
              <a:rPr lang="en-US" altLang="zh-CN" sz="1200" b="0" i="0" kern="1200" dirty="0" err="1">
                <a:solidFill>
                  <a:schemeClr val="tx1"/>
                </a:solidFill>
                <a:effectLst/>
                <a:latin typeface="+mn-lt"/>
                <a:ea typeface="+mn-ea"/>
                <a:cs typeface="+mn-cs"/>
              </a:rPr>
              <a:t>xiaomi</a:t>
            </a:r>
            <a:r>
              <a:rPr lang="en-US" altLang="zh-CN" sz="1200" b="0" i="0" kern="1200" dirty="0">
                <a:solidFill>
                  <a:schemeClr val="tx1"/>
                </a:solidFill>
                <a:effectLst/>
                <a:latin typeface="+mn-lt"/>
                <a:ea typeface="+mn-ea"/>
                <a:cs typeface="+mn-cs"/>
              </a:rPr>
              <a:t> Mobile’s user switches to a diﬀerent data plan, the subscription is not always delivered from </a:t>
            </a:r>
            <a:r>
              <a:rPr lang="en-US" altLang="zh-CN" sz="1200" b="0" i="0" kern="1200" dirty="0" err="1">
                <a:solidFill>
                  <a:schemeClr val="tx1"/>
                </a:solidFill>
                <a:effectLst/>
                <a:latin typeface="+mn-lt"/>
                <a:ea typeface="+mn-ea"/>
                <a:cs typeface="+mn-cs"/>
              </a:rPr>
              <a:t>xiaomi</a:t>
            </a:r>
            <a:r>
              <a:rPr lang="en-US" altLang="zh-CN" sz="1200" b="0" i="0" kern="1200" dirty="0">
                <a:solidFill>
                  <a:schemeClr val="tx1"/>
                </a:solidFill>
                <a:effectLst/>
                <a:latin typeface="+mn-lt"/>
                <a:ea typeface="+mn-ea"/>
                <a:cs typeface="+mn-cs"/>
              </a:rPr>
              <a:t> Mobile’s accounting center its base carrier’s accounting center in real time when the inter-accounting center channel is congested. As a result, before the new data plan actually takes eﬀect at base carrier, the user’s subscription will experience inconsistency between </a:t>
            </a:r>
            <a:r>
              <a:rPr lang="en-US" altLang="zh-CN" sz="1200" b="0" i="0" kern="1200" dirty="0" err="1">
                <a:solidFill>
                  <a:schemeClr val="tx1"/>
                </a:solidFill>
                <a:effectLst/>
                <a:latin typeface="+mn-lt"/>
                <a:ea typeface="+mn-ea"/>
                <a:cs typeface="+mn-cs"/>
              </a:rPr>
              <a:t>xiaomi</a:t>
            </a:r>
            <a:r>
              <a:rPr lang="en-US" altLang="zh-CN" sz="1200" b="0" i="0" kern="1200" dirty="0">
                <a:solidFill>
                  <a:schemeClr val="tx1"/>
                </a:solidFill>
                <a:effectLst/>
                <a:latin typeface="+mn-lt"/>
                <a:ea typeface="+mn-ea"/>
                <a:cs typeface="+mn-cs"/>
              </a:rPr>
              <a:t> Mobile and its base carrier. This inconsistency will be reflected on the next bill that base carrier sends to </a:t>
            </a:r>
            <a:r>
              <a:rPr lang="en-US" altLang="zh-CN" sz="1200" b="0" i="0" kern="1200" dirty="0" err="1">
                <a:solidFill>
                  <a:schemeClr val="tx1"/>
                </a:solidFill>
                <a:effectLst/>
                <a:latin typeface="+mn-lt"/>
                <a:ea typeface="+mn-ea"/>
                <a:cs typeface="+mn-cs"/>
              </a:rPr>
              <a:t>xiaomi</a:t>
            </a:r>
            <a:r>
              <a:rPr lang="en-US" altLang="zh-CN" sz="1200" b="0" i="0" kern="1200" dirty="0">
                <a:solidFill>
                  <a:schemeClr val="tx1"/>
                </a:solidFill>
                <a:effectLst/>
                <a:latin typeface="+mn-lt"/>
                <a:ea typeface="+mn-ea"/>
                <a:cs typeface="+mn-cs"/>
              </a:rPr>
              <a:t> Mobile.</a:t>
            </a:r>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22</a:t>
            </a:fld>
            <a:endParaRPr lang="zh-CN" altLang="en-US"/>
          </a:p>
        </p:txBody>
      </p:sp>
    </p:spTree>
    <p:extLst>
      <p:ext uri="{BB962C8B-B14F-4D97-AF65-F5344CB8AC3E}">
        <p14:creationId xmlns:p14="http://schemas.microsoft.com/office/powerpoint/2010/main" val="1637351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a:t>Finally, I want to make a summary of our work.</a:t>
            </a:r>
          </a:p>
          <a:p>
            <a:r>
              <a:rPr lang="en-US" altLang="zh-CN" dirty="0"/>
              <a:t>In general, we conduct XXX.</a:t>
            </a:r>
          </a:p>
          <a:p>
            <a:r>
              <a:rPr lang="en-US" altLang="zh-CN" dirty="0"/>
              <a:t>Our work include XXX.</a:t>
            </a:r>
          </a:p>
          <a:p>
            <a:r>
              <a:rPr lang="en-US" altLang="zh-CN" dirty="0"/>
              <a:t>(</a:t>
            </a:r>
            <a:r>
              <a:rPr lang="zh-CN" altLang="en-US" dirty="0"/>
              <a:t>单击</a:t>
            </a:r>
            <a:r>
              <a:rPr lang="en-US" altLang="zh-CN" dirty="0"/>
              <a:t>)that’s all</a:t>
            </a:r>
            <a:r>
              <a:rPr lang="zh-CN" altLang="en-US" dirty="0"/>
              <a:t>，</a:t>
            </a:r>
            <a:r>
              <a:rPr lang="en-US" altLang="zh-CN" dirty="0"/>
              <a:t>thank you.</a:t>
            </a:r>
          </a:p>
          <a:p>
            <a:endParaRPr lang="en-US" altLang="zh-CN" dirty="0"/>
          </a:p>
          <a:p>
            <a:r>
              <a:rPr lang="en-US" altLang="zh-CN" dirty="0"/>
              <a:t>---------</a:t>
            </a:r>
          </a:p>
          <a:p>
            <a:r>
              <a:rPr lang="zh-CN" altLang="en-US" dirty="0"/>
              <a:t>测量：</a:t>
            </a:r>
            <a:r>
              <a:rPr lang="en-US" altLang="zh-CN" dirty="0"/>
              <a:t>Collect performance </a:t>
            </a:r>
            <a:r>
              <a:rPr lang="en-US" altLang="zh-CN" dirty="0" err="1"/>
              <a:t>data:</a:t>
            </a:r>
            <a:r>
              <a:rPr lang="en-US" altLang="zh-CN" sz="1200" b="0" i="0" kern="1200" dirty="0" err="1">
                <a:solidFill>
                  <a:schemeClr val="tx1"/>
                </a:solidFill>
                <a:effectLst/>
                <a:latin typeface="+mn-lt"/>
                <a:ea typeface="+mn-ea"/>
                <a:cs typeface="+mn-cs"/>
              </a:rPr>
              <a:t>We</a:t>
            </a:r>
            <a:r>
              <a:rPr lang="en-US" altLang="zh-CN" sz="1200" b="0" i="0" kern="1200" dirty="0">
                <a:solidFill>
                  <a:schemeClr val="tx1"/>
                </a:solidFill>
                <a:effectLst/>
                <a:latin typeface="+mn-lt"/>
                <a:ea typeface="+mn-ea"/>
                <a:cs typeface="+mn-cs"/>
              </a:rPr>
              <a:t> take a crowd-sourcing-based approach where we invite users of both V-Mobile and B-Mobile to voluntarily participate in a data collection campaign by installing an app developed by V-Mobile and turning on the “sampling performance” option for a whole month. The app we leverage for the campaign only works on Android (not iOS), so it is likely to introduce some bias to the measurement results. The app passively measures key performance metrics such as RTT and throughput of users’ traffic.1TB data, 30days.</a:t>
            </a:r>
          </a:p>
          <a:p>
            <a:r>
              <a:rPr lang="zh-CN" altLang="en-US" sz="1200" b="0" i="0" kern="1200" dirty="0">
                <a:solidFill>
                  <a:schemeClr val="tx1"/>
                </a:solidFill>
                <a:effectLst/>
                <a:latin typeface="+mn-lt"/>
                <a:ea typeface="+mn-ea"/>
                <a:cs typeface="+mn-cs"/>
              </a:rPr>
              <a:t>便宜的少，有其他好处：</a:t>
            </a:r>
            <a:r>
              <a:rPr lang="en-US" altLang="zh-CN" sz="1200" b="0" i="0" kern="1200" dirty="0">
                <a:solidFill>
                  <a:schemeClr val="tx1"/>
                </a:solidFill>
                <a:effectLst/>
                <a:latin typeface="+mn-lt"/>
                <a:ea typeface="+mn-ea"/>
                <a:cs typeface="+mn-cs"/>
              </a:rPr>
              <a:t>V-Mobile also provides “soft” value-added services to its customers in terms of billing, state update, customer service, and so on. Furthermore, V-Mobile can operate on more than one base carrier and is expected to support the cross-carrier portability of users’ phone numbers in the near future</a:t>
            </a:r>
          </a:p>
          <a:p>
            <a:r>
              <a:rPr lang="zh-CN" altLang="en-US" dirty="0"/>
              <a:t>微积分：</a:t>
            </a:r>
            <a:r>
              <a:rPr lang="en-US" altLang="zh-CN" dirty="0"/>
              <a:t>use calculus</a:t>
            </a:r>
            <a:r>
              <a:rPr lang="zh-CN" altLang="en-US" dirty="0"/>
              <a:t>，</a:t>
            </a:r>
            <a:r>
              <a:rPr lang="en-US" altLang="zh-CN" dirty="0"/>
              <a:t>discrete, continuous.</a:t>
            </a:r>
            <a:br>
              <a:rPr lang="en-US" altLang="zh-CN" dirty="0"/>
            </a:br>
            <a:br>
              <a:rPr lang="en-US" altLang="zh-CN" dirty="0"/>
            </a:br>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23</a:t>
            </a:fld>
            <a:endParaRPr lang="zh-CN" altLang="en-US"/>
          </a:p>
        </p:txBody>
      </p:sp>
    </p:spTree>
    <p:extLst>
      <p:ext uri="{BB962C8B-B14F-4D97-AF65-F5344CB8AC3E}">
        <p14:creationId xmlns:p14="http://schemas.microsoft.com/office/powerpoint/2010/main" val="1426093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a:t>So, in order to improve those problems. Mobile virtual network operators have emerged. We also call them MVNOs. For example, </a:t>
            </a:r>
            <a:r>
              <a:rPr lang="en-US" altLang="zh-CN" dirty="0" err="1"/>
              <a:t>Lycamobile</a:t>
            </a:r>
            <a:r>
              <a:rPr lang="en-US" altLang="zh-CN" dirty="0"/>
              <a:t>. Founded in 2006, </a:t>
            </a:r>
            <a:r>
              <a:rPr lang="en-US" altLang="zh-CN" sz="1200" b="0" i="0" kern="1200" dirty="0">
                <a:solidFill>
                  <a:schemeClr val="tx1"/>
                </a:solidFill>
                <a:effectLst/>
                <a:latin typeface="+mn-lt"/>
                <a:ea typeface="+mn-ea"/>
                <a:cs typeface="+mn-cs"/>
              </a:rPr>
              <a:t> Provides low-cost high-quality international calls to over 15 million customers across 22 countries. And in the US, Tracfone is the representative of Virtual Operators. </a:t>
            </a:r>
            <a:r>
              <a:rPr lang="en-US" altLang="zh-CN" dirty="0"/>
              <a:t>Another example is Virgin Mobile which is a wireless communications brand used by eight independent brand-licensees worldwide. You can use their Sim cards, but they don’t have their own radio infrastructures. Virtual operators fully or partially leverage one or multiple base carriers’ licensed radio spectrum and facilities. In China, virtual operators have emerged for only several years. There are Xiaomi Mobile, Snail Mobile, Suning Mobile and so on.</a:t>
            </a:r>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21344629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a:t>Then you may be curious about the specific benefits that virtual operators bring to us. So am I. We make some research to understand why virtual operators? Here we have four  reasons. First, virtual operators offer cheaper and more flexible data plans than base carriers. Second, virtual operators can promote the competition in telecommunication market.</a:t>
            </a:r>
          </a:p>
          <a:p>
            <a:r>
              <a:rPr lang="en-US" altLang="zh-CN" dirty="0"/>
              <a:t>Third, they can enhance the utilization of base  carriers’ infrastructures. Finally, virtual operators bring the base  carriers more customers.</a:t>
            </a:r>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4</a:t>
            </a:fld>
            <a:endParaRPr lang="zh-CN" altLang="en-US"/>
          </a:p>
        </p:txBody>
      </p:sp>
    </p:spTree>
    <p:extLst>
      <p:ext uri="{BB962C8B-B14F-4D97-AF65-F5344CB8AC3E}">
        <p14:creationId xmlns:p14="http://schemas.microsoft.com/office/powerpoint/2010/main" val="3220277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a:t>Although virtual operators bring a lot of conveniences to our life. Virtual operators customers still have some concerns. After checking about 12,000 posts from the </a:t>
            </a:r>
            <a:r>
              <a:rPr lang="en-US" altLang="zh-CN" dirty="0" err="1"/>
              <a:t>xiaomi</a:t>
            </a:r>
            <a:r>
              <a:rPr lang="en-US" altLang="zh-CN" dirty="0"/>
              <a:t> Mobile’s BBS users, we find that they are mainly bothered by potential overcharge problems and worry about inferior network performance.</a:t>
            </a:r>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2155583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a:t>Also, from an virtual operator’s perspective, it offers cheaper price than base carriers. Hence, there is a question: How does it make money? For some virtual operators, they can get low wholesale prices from their base carriers by business negotiations. However, there are some other virtual operators. Their base carriers don’t give them the wholesale price. Such as in China, virtual operators cannot get the wholesale prices.</a:t>
            </a:r>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6</a:t>
            </a:fld>
            <a:endParaRPr lang="zh-CN" altLang="en-US"/>
          </a:p>
        </p:txBody>
      </p:sp>
    </p:spTree>
    <p:extLst>
      <p:ext uri="{BB962C8B-B14F-4D97-AF65-F5344CB8AC3E}">
        <p14:creationId xmlns:p14="http://schemas.microsoft.com/office/powerpoint/2010/main" val="1688995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a:t>So here we focus on Xiaomi Mobile which is a representative virtual operator in China.  Xiaomi Mobile was founded  in September 2015.  It has about 1 million customers up to October 2017. Xiaomi Mobile’s base carrier is China Telecom which is one of the three biggest mobile network operators in China. We made a nearly two-year measurement study towards understanding various key aspects of the virtual operator ecosystem, including its architecture, performance, economics, customers, and the complex interplay with the base carrier. </a:t>
            </a:r>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7</a:t>
            </a:fld>
            <a:endParaRPr lang="zh-CN" altLang="en-US"/>
          </a:p>
        </p:txBody>
      </p:sp>
    </p:spTree>
    <p:extLst>
      <p:ext uri="{BB962C8B-B14F-4D97-AF65-F5344CB8AC3E}">
        <p14:creationId xmlns:p14="http://schemas.microsoft.com/office/powerpoint/2010/main" val="3709747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a:t>This is a picture of the interactions among Xiaomi mobile, its customers and china telecom. Here we use V-Mobile, B-Mobile and SUR instead of Xiaomi Mobile, China Telecom and state update report for convenience in the picture. In the upper branch, Per the agreement between </a:t>
            </a:r>
            <a:r>
              <a:rPr lang="en-US" altLang="zh-CN" dirty="0" err="1"/>
              <a:t>xiaomi</a:t>
            </a:r>
            <a:r>
              <a:rPr lang="en-US" altLang="zh-CN" dirty="0"/>
              <a:t> Mobile and its base carrier, they establish a control-plane channel between their accounting centers, allowing the base carrier to forward </a:t>
            </a:r>
            <a:r>
              <a:rPr lang="en-US" altLang="zh-CN" dirty="0" err="1"/>
              <a:t>xiaomi</a:t>
            </a:r>
            <a:r>
              <a:rPr lang="en-US" altLang="zh-CN" dirty="0"/>
              <a:t> Mobile users’ state update reports, which we call B-Mobile-SURs, to </a:t>
            </a:r>
            <a:r>
              <a:rPr lang="en-US" altLang="zh-CN" dirty="0" err="1"/>
              <a:t>xiaomi</a:t>
            </a:r>
            <a:r>
              <a:rPr lang="en-US" altLang="zh-CN" dirty="0"/>
              <a:t> mobile. In the base carrier, B-Mobile-SURs are gathered and propagated by its base stations. Another way of delivering sate update reports is illustrated in the bottom branch. </a:t>
            </a:r>
            <a:r>
              <a:rPr lang="en-US" altLang="zh-CN" dirty="0" err="1"/>
              <a:t>Xaiomi</a:t>
            </a:r>
            <a:r>
              <a:rPr lang="en-US" altLang="zh-CN" dirty="0"/>
              <a:t> Mobile customers can optionally install an App developed by </a:t>
            </a:r>
            <a:r>
              <a:rPr lang="en-US" altLang="zh-CN" dirty="0" err="1"/>
              <a:t>xiaomi</a:t>
            </a:r>
            <a:r>
              <a:rPr lang="en-US" altLang="zh-CN" dirty="0"/>
              <a:t> Mobile. When the app is running, It keeps monitoring the client device’s data usage and uploading state update reports, which we call App-SURs, directly to </a:t>
            </a:r>
            <a:r>
              <a:rPr lang="en-US" altLang="zh-CN" dirty="0" err="1"/>
              <a:t>xiaomi</a:t>
            </a:r>
            <a:r>
              <a:rPr lang="en-US" altLang="zh-CN" dirty="0"/>
              <a:t> Mobile’s accounting center.</a:t>
            </a:r>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8</a:t>
            </a:fld>
            <a:endParaRPr lang="zh-CN" altLang="en-US"/>
          </a:p>
        </p:txBody>
      </p:sp>
    </p:spTree>
    <p:extLst>
      <p:ext uri="{BB962C8B-B14F-4D97-AF65-F5344CB8AC3E}">
        <p14:creationId xmlns:p14="http://schemas.microsoft.com/office/powerpoint/2010/main" val="3237681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371600" y="1143000"/>
            <a:ext cx="4114800" cy="3086100"/>
          </a:xfrm>
        </p:spPr>
      </p:sp>
      <p:sp>
        <p:nvSpPr>
          <p:cNvPr id="3" name="备注占位符 2"/>
          <p:cNvSpPr>
            <a:spLocks noGrp="1"/>
          </p:cNvSpPr>
          <p:nvPr>
            <p:ph type="body" idx="1"/>
          </p:nvPr>
        </p:nvSpPr>
        <p:spPr/>
        <p:txBody>
          <a:bodyPr/>
          <a:lstStyle/>
          <a:p>
            <a:r>
              <a:rPr lang="en-US" altLang="zh-CN" dirty="0"/>
              <a:t>To enable our largescale measurement, we collect five datasets: </a:t>
            </a:r>
          </a:p>
          <a:p>
            <a:r>
              <a:rPr lang="en-US" altLang="zh-CN" sz="1200" b="0" i="0" kern="1200" dirty="0" err="1">
                <a:solidFill>
                  <a:schemeClr val="tx1"/>
                </a:solidFill>
                <a:effectLst/>
                <a:latin typeface="+mn-lt"/>
                <a:ea typeface="+mn-ea"/>
                <a:cs typeface="+mn-cs"/>
              </a:rPr>
              <a:t>BBSDataset</a:t>
            </a:r>
            <a:r>
              <a:rPr lang="en-US" altLang="zh-CN" sz="1200" b="0" i="0" kern="1200" dirty="0">
                <a:solidFill>
                  <a:schemeClr val="tx1"/>
                </a:solidFill>
                <a:effectLst/>
                <a:latin typeface="+mn-lt"/>
                <a:ea typeface="+mn-ea"/>
                <a:cs typeface="+mn-cs"/>
              </a:rPr>
              <a:t>, which consists of about 12,000 posts</a:t>
            </a:r>
            <a:r>
              <a:rPr lang="en-US" altLang="zh-CN" dirty="0"/>
              <a:t> </a:t>
            </a:r>
            <a:r>
              <a:rPr lang="en-US" altLang="zh-CN" sz="1200" b="0" i="0" kern="1200" dirty="0">
                <a:solidFill>
                  <a:schemeClr val="tx1"/>
                </a:solidFill>
                <a:effectLst/>
                <a:latin typeface="+mn-lt"/>
                <a:ea typeface="+mn-ea"/>
                <a:cs typeface="+mn-cs"/>
              </a:rPr>
              <a:t>from the Bulletin Board System maintained by </a:t>
            </a:r>
            <a:r>
              <a:rPr lang="en-US" altLang="zh-CN" sz="1200" b="0" i="0" kern="1200" dirty="0" err="1">
                <a:solidFill>
                  <a:schemeClr val="tx1"/>
                </a:solidFill>
                <a:effectLst/>
                <a:latin typeface="+mn-lt"/>
                <a:ea typeface="+mn-ea"/>
                <a:cs typeface="+mn-cs"/>
              </a:rPr>
              <a:t>xiaomi</a:t>
            </a:r>
            <a:r>
              <a:rPr lang="en-US" altLang="zh-CN" sz="1200" b="0" i="0" kern="1200" dirty="0">
                <a:solidFill>
                  <a:schemeClr val="tx1"/>
                </a:solidFill>
                <a:effectLst/>
                <a:latin typeface="+mn-lt"/>
                <a:ea typeface="+mn-ea"/>
                <a:cs typeface="+mn-cs"/>
              </a:rPr>
              <a:t> Mobile</a:t>
            </a:r>
            <a:r>
              <a:rPr lang="en-US" altLang="zh-CN" dirty="0"/>
              <a:t> ;</a:t>
            </a:r>
          </a:p>
          <a:p>
            <a:r>
              <a:rPr lang="en-US" altLang="zh-CN" dirty="0" err="1"/>
              <a:t>UserDataset</a:t>
            </a:r>
            <a:r>
              <a:rPr lang="en-US" altLang="zh-CN" dirty="0"/>
              <a:t>, which includes all customers’ basic information, such as the gender, birthday, and the date of joining and leaving </a:t>
            </a:r>
            <a:r>
              <a:rPr lang="en-US" altLang="zh-CN" dirty="0" err="1"/>
              <a:t>xiaomi</a:t>
            </a:r>
            <a:r>
              <a:rPr lang="en-US" altLang="zh-CN" dirty="0"/>
              <a:t> Mobile;</a:t>
            </a:r>
          </a:p>
          <a:p>
            <a:r>
              <a:rPr lang="en-US" altLang="zh-CN" dirty="0" err="1"/>
              <a:t>MonthlyDataset</a:t>
            </a:r>
            <a:r>
              <a:rPr lang="en-US" altLang="zh-CN" dirty="0"/>
              <a:t>, which refers to each user’s monthly data plan, payment, data usage, and account balance information;</a:t>
            </a:r>
          </a:p>
          <a:p>
            <a:r>
              <a:rPr lang="en-US" altLang="zh-CN" dirty="0" err="1"/>
              <a:t>PerfDataset</a:t>
            </a:r>
            <a:r>
              <a:rPr lang="en-US" altLang="zh-CN" dirty="0"/>
              <a:t>, </a:t>
            </a:r>
            <a:r>
              <a:rPr lang="en-US" altLang="zh-CN" sz="1200" b="0" i="0" kern="1200" dirty="0">
                <a:solidFill>
                  <a:schemeClr val="tx1"/>
                </a:solidFill>
                <a:effectLst/>
                <a:latin typeface="+mn-lt"/>
                <a:ea typeface="+mn-ea"/>
                <a:cs typeface="+mn-cs"/>
              </a:rPr>
              <a:t>which comprises the network performance statistics of 342 </a:t>
            </a:r>
            <a:r>
              <a:rPr lang="en-US" altLang="zh-CN" sz="1200" b="0" i="0" kern="1200" dirty="0" err="1">
                <a:solidFill>
                  <a:schemeClr val="tx1"/>
                </a:solidFill>
                <a:effectLst/>
                <a:latin typeface="+mn-lt"/>
                <a:ea typeface="+mn-ea"/>
                <a:cs typeface="+mn-cs"/>
              </a:rPr>
              <a:t>xiaomi</a:t>
            </a:r>
            <a:r>
              <a:rPr lang="en-US" altLang="zh-CN" sz="1200" b="0" i="0" kern="1200" dirty="0">
                <a:solidFill>
                  <a:schemeClr val="tx1"/>
                </a:solidFill>
                <a:effectLst/>
                <a:latin typeface="+mn-lt"/>
                <a:ea typeface="+mn-ea"/>
                <a:cs typeface="+mn-cs"/>
              </a:rPr>
              <a:t>-Mobile users and 250 china telecom users who opted in to help us collect detailed network performance data;</a:t>
            </a:r>
          </a:p>
          <a:p>
            <a:r>
              <a:rPr lang="en-US" altLang="zh-CN" sz="1200" b="0" i="0" kern="1200" dirty="0" err="1">
                <a:solidFill>
                  <a:schemeClr val="tx1"/>
                </a:solidFill>
                <a:effectLst/>
                <a:latin typeface="+mn-lt"/>
                <a:ea typeface="+mn-ea"/>
                <a:cs typeface="+mn-cs"/>
              </a:rPr>
              <a:t>SURDatsset</a:t>
            </a:r>
            <a:r>
              <a:rPr lang="en-US" altLang="zh-CN" sz="1200" b="0" i="0" kern="1200" dirty="0">
                <a:solidFill>
                  <a:schemeClr val="tx1"/>
                </a:solidFill>
                <a:effectLst/>
                <a:latin typeface="+mn-lt"/>
                <a:ea typeface="+mn-ea"/>
                <a:cs typeface="+mn-cs"/>
              </a:rPr>
              <a:t>, which  is the set of two types of state update reports that are collected from </a:t>
            </a:r>
            <a:r>
              <a:rPr lang="en-US" altLang="zh-CN" sz="1200" b="0" i="0" kern="1200" dirty="0" err="1">
                <a:solidFill>
                  <a:schemeClr val="tx1"/>
                </a:solidFill>
                <a:effectLst/>
                <a:latin typeface="+mn-lt"/>
                <a:ea typeface="+mn-ea"/>
                <a:cs typeface="+mn-cs"/>
              </a:rPr>
              <a:t>xiaomi</a:t>
            </a:r>
            <a:r>
              <a:rPr lang="en-US" altLang="zh-CN" sz="1200" b="0" i="0" kern="1200" dirty="0">
                <a:solidFill>
                  <a:schemeClr val="tx1"/>
                </a:solidFill>
                <a:effectLst/>
                <a:latin typeface="+mn-lt"/>
                <a:ea typeface="+mn-ea"/>
                <a:cs typeface="+mn-cs"/>
              </a:rPr>
              <a:t> Mobile’s accounting center.</a:t>
            </a:r>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9</a:t>
            </a:fld>
            <a:endParaRPr lang="zh-CN" altLang="en-US"/>
          </a:p>
        </p:txBody>
      </p:sp>
    </p:spTree>
    <p:extLst>
      <p:ext uri="{BB962C8B-B14F-4D97-AF65-F5344CB8AC3E}">
        <p14:creationId xmlns:p14="http://schemas.microsoft.com/office/powerpoint/2010/main" val="165975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851456EF-EDA7-466D-90A9-97D47B7037CB}" type="datetimeFigureOut">
              <a:rPr lang="zh-CN" altLang="en-US" smtClean="0"/>
              <a:t>2019/6/21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280746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51456EF-EDA7-466D-90A9-97D47B7037CB}" type="datetimeFigureOut">
              <a:rPr lang="zh-CN" altLang="en-US" smtClean="0"/>
              <a:t>2019/6/21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640929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51456EF-EDA7-466D-90A9-97D47B7037CB}" type="datetimeFigureOut">
              <a:rPr lang="zh-CN" altLang="en-US" smtClean="0"/>
              <a:t>2019/6/21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6919105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9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001982"/>
      </p:ext>
    </p:extLst>
  </p:cSld>
  <p:clrMapOvr>
    <a:masterClrMapping/>
  </p:clrMapOvr>
  <mc:AlternateContent xmlns:mc="http://schemas.openxmlformats.org/markup-compatibility/2006" xmlns:p14="http://schemas.microsoft.com/office/powerpoint/2010/main">
    <mc:Choice Requires="p14">
      <p:transition spd="slow" p14:dur="1400" advTm="0">
        <p:blinds/>
      </p:transition>
    </mc:Choice>
    <mc:Fallback xmlns="">
      <p:transition spd="slow" advTm="0">
        <p:blind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2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210827" y="2402026"/>
            <a:ext cx="3203288" cy="2700705"/>
          </a:xfrm>
          <a:custGeom>
            <a:avLst/>
            <a:gdLst>
              <a:gd name="connsiteX0" fmla="*/ 0 w 4271050"/>
              <a:gd name="connsiteY0" fmla="*/ 0 h 2700705"/>
              <a:gd name="connsiteX1" fmla="*/ 4271050 w 4271050"/>
              <a:gd name="connsiteY1" fmla="*/ 0 h 2700705"/>
              <a:gd name="connsiteX2" fmla="*/ 4271050 w 4271050"/>
              <a:gd name="connsiteY2" fmla="*/ 2700705 h 2700705"/>
              <a:gd name="connsiteX3" fmla="*/ 0 w 4271050"/>
              <a:gd name="connsiteY3" fmla="*/ 2700705 h 2700705"/>
            </a:gdLst>
            <a:ahLst/>
            <a:cxnLst>
              <a:cxn ang="0">
                <a:pos x="connsiteX0" y="connsiteY0"/>
              </a:cxn>
              <a:cxn ang="0">
                <a:pos x="connsiteX1" y="connsiteY1"/>
              </a:cxn>
              <a:cxn ang="0">
                <a:pos x="connsiteX2" y="connsiteY2"/>
              </a:cxn>
              <a:cxn ang="0">
                <a:pos x="connsiteX3" y="connsiteY3"/>
              </a:cxn>
            </a:cxnLst>
            <a:rect l="l" t="t" r="r" b="b"/>
            <a:pathLst>
              <a:path w="4271050" h="2700705">
                <a:moveTo>
                  <a:pt x="0" y="0"/>
                </a:moveTo>
                <a:lnTo>
                  <a:pt x="4271050" y="0"/>
                </a:lnTo>
                <a:lnTo>
                  <a:pt x="4271050" y="2700705"/>
                </a:lnTo>
                <a:lnTo>
                  <a:pt x="0" y="2700705"/>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87644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833230" y="1849256"/>
            <a:ext cx="4541249" cy="3880214"/>
          </a:xfrm>
          <a:custGeom>
            <a:avLst/>
            <a:gdLst>
              <a:gd name="connsiteX0" fmla="*/ 176821 w 6054998"/>
              <a:gd name="connsiteY0" fmla="*/ 0 h 3880214"/>
              <a:gd name="connsiteX1" fmla="*/ 5878177 w 6054998"/>
              <a:gd name="connsiteY1" fmla="*/ 0 h 3880214"/>
              <a:gd name="connsiteX2" fmla="*/ 6054998 w 6054998"/>
              <a:gd name="connsiteY2" fmla="*/ 176821 h 3880214"/>
              <a:gd name="connsiteX3" fmla="*/ 6054998 w 6054998"/>
              <a:gd name="connsiteY3" fmla="*/ 3703393 h 3880214"/>
              <a:gd name="connsiteX4" fmla="*/ 5878177 w 6054998"/>
              <a:gd name="connsiteY4" fmla="*/ 3880214 h 3880214"/>
              <a:gd name="connsiteX5" fmla="*/ 176821 w 6054998"/>
              <a:gd name="connsiteY5" fmla="*/ 3880214 h 3880214"/>
              <a:gd name="connsiteX6" fmla="*/ 0 w 6054998"/>
              <a:gd name="connsiteY6" fmla="*/ 3703393 h 3880214"/>
              <a:gd name="connsiteX7" fmla="*/ 0 w 6054998"/>
              <a:gd name="connsiteY7" fmla="*/ 176821 h 3880214"/>
              <a:gd name="connsiteX8" fmla="*/ 176821 w 6054998"/>
              <a:gd name="connsiteY8" fmla="*/ 0 h 388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54998" h="3880214">
                <a:moveTo>
                  <a:pt x="176821" y="0"/>
                </a:moveTo>
                <a:lnTo>
                  <a:pt x="5878177" y="0"/>
                </a:lnTo>
                <a:cubicBezTo>
                  <a:pt x="5975833" y="0"/>
                  <a:pt x="6054998" y="79165"/>
                  <a:pt x="6054998" y="176821"/>
                </a:cubicBezTo>
                <a:lnTo>
                  <a:pt x="6054998" y="3703393"/>
                </a:lnTo>
                <a:cubicBezTo>
                  <a:pt x="6054998" y="3801049"/>
                  <a:pt x="5975833" y="3880214"/>
                  <a:pt x="5878177" y="3880214"/>
                </a:cubicBezTo>
                <a:lnTo>
                  <a:pt x="176821" y="3880214"/>
                </a:lnTo>
                <a:cubicBezTo>
                  <a:pt x="79165" y="3880214"/>
                  <a:pt x="0" y="3801049"/>
                  <a:pt x="0" y="3703393"/>
                </a:cubicBezTo>
                <a:lnTo>
                  <a:pt x="0" y="176821"/>
                </a:lnTo>
                <a:cubicBezTo>
                  <a:pt x="0" y="79165"/>
                  <a:pt x="79165" y="0"/>
                  <a:pt x="17682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760419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3960675"/>
      </p:ext>
    </p:extLst>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851456EF-EDA7-466D-90A9-97D47B7037CB}" type="datetimeFigureOut">
              <a:rPr lang="zh-CN" altLang="en-US" smtClean="0"/>
              <a:t>2019/6/21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671969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851456EF-EDA7-466D-90A9-97D47B7037CB}" type="datetimeFigureOut">
              <a:rPr lang="zh-CN" altLang="en-US" smtClean="0"/>
              <a:t>2019/6/21</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733073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851456EF-EDA7-466D-90A9-97D47B7037CB}" type="datetimeFigureOut">
              <a:rPr lang="zh-CN" altLang="en-US" smtClean="0"/>
              <a:t>2019/6/21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65101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851456EF-EDA7-466D-90A9-97D47B7037CB}" type="datetimeFigureOut">
              <a:rPr lang="zh-CN" altLang="en-US" smtClean="0"/>
              <a:t>2019/6/21</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65308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851456EF-EDA7-466D-90A9-97D47B7037CB}" type="datetimeFigureOut">
              <a:rPr lang="zh-CN" altLang="en-US" smtClean="0"/>
              <a:t>2019/6/21</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505206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456EF-EDA7-466D-90A9-97D47B7037CB}" type="datetimeFigureOut">
              <a:rPr lang="zh-CN" altLang="en-US" smtClean="0"/>
              <a:t>2019/6/21</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1377020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851456EF-EDA7-466D-90A9-97D47B7037CB}" type="datetimeFigureOut">
              <a:rPr lang="zh-CN" altLang="en-US" smtClean="0"/>
              <a:t>2019/6/21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606883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851456EF-EDA7-466D-90A9-97D47B7037CB}" type="datetimeFigureOut">
              <a:rPr lang="zh-CN" altLang="en-US" smtClean="0"/>
              <a:t>2019/6/21</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943335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1456EF-EDA7-466D-90A9-97D47B7037CB}" type="datetimeFigureOut">
              <a:rPr lang="zh-CN" altLang="en-US" smtClean="0"/>
              <a:t>2019/6/21</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250466155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61" r:id="rId13"/>
    <p:sldLayoutId id="2147483663" r:id="rId14"/>
    <p:sldLayoutId id="2147483664" r:id="rId15"/>
    <p:sldLayoutId id="21474836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e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3.jp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39.png"/><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hyperlink" Target="https://www.mi.com/mimobile/" TargetMode="Externa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bbs.xiaomi.c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41A8C1C0-2A31-492D-8ADE-EFAA97612ABA}"/>
              </a:ext>
            </a:extLst>
          </p:cNvPr>
          <p:cNvSpPr/>
          <p:nvPr/>
        </p:nvSpPr>
        <p:spPr>
          <a:xfrm>
            <a:off x="565793" y="1738583"/>
            <a:ext cx="8012414" cy="900246"/>
          </a:xfrm>
          <a:prstGeom prst="rect">
            <a:avLst/>
          </a:prstGeom>
          <a:noFill/>
        </p:spPr>
        <p:txBody>
          <a:bodyPr wrap="square" lIns="68580" tIns="34290" rIns="68580" bIns="34290">
            <a:spAutoFit/>
          </a:bodyPr>
          <a:lstStyle/>
          <a:p>
            <a:pPr algn="ctr"/>
            <a:r>
              <a:rPr lang="en-US" altLang="zh-CN" sz="2700" b="1" dirty="0">
                <a:latin typeface="微软雅黑" panose="020B0503020204020204" pitchFamily="34" charset="-122"/>
                <a:ea typeface="微软雅黑" panose="020B0503020204020204" pitchFamily="34" charset="-122"/>
              </a:rPr>
              <a:t>An In-depth Study of Commercial MVNO: Measurement and Optimization</a:t>
            </a:r>
            <a:endParaRPr lang="zh-CN" altLang="en-US" sz="2700" dirty="0">
              <a:ln w="0"/>
              <a:effectLst>
                <a:outerShdw blurRad="38100" dist="19050" dir="2700000" algn="tl" rotWithShape="0">
                  <a:schemeClr val="dk1">
                    <a:alpha val="40000"/>
                  </a:schemeClr>
                </a:outerShdw>
              </a:effectLst>
            </a:endParaRPr>
          </a:p>
        </p:txBody>
      </p:sp>
      <p:sp>
        <p:nvSpPr>
          <p:cNvPr id="13" name="文本框 12">
            <a:extLst>
              <a:ext uri="{FF2B5EF4-FFF2-40B4-BE49-F238E27FC236}">
                <a16:creationId xmlns:a16="http://schemas.microsoft.com/office/drawing/2014/main" id="{7CFE7D00-BE8F-431F-BC46-55F366BED96E}"/>
              </a:ext>
            </a:extLst>
          </p:cNvPr>
          <p:cNvSpPr txBox="1"/>
          <p:nvPr/>
        </p:nvSpPr>
        <p:spPr>
          <a:xfrm>
            <a:off x="1409210" y="2978876"/>
            <a:ext cx="6325579" cy="923330"/>
          </a:xfrm>
          <a:prstGeom prst="rect">
            <a:avLst/>
          </a:prstGeom>
          <a:noFill/>
        </p:spPr>
        <p:txBody>
          <a:bodyPr wrap="none" rtlCol="0">
            <a:spAutoFit/>
          </a:bodyPr>
          <a:lstStyle/>
          <a:p>
            <a:pPr algn="ctr"/>
            <a:r>
              <a:rPr lang="en-US" altLang="zh-CN" b="1" dirty="0" err="1">
                <a:latin typeface="微软雅黑" panose="020B0503020204020204" pitchFamily="34" charset="-122"/>
                <a:ea typeface="微软雅黑" panose="020B0503020204020204" pitchFamily="34" charset="-122"/>
              </a:rPr>
              <a:t>Ao</a:t>
            </a:r>
            <a:r>
              <a:rPr lang="en-US" altLang="zh-CN" b="1" dirty="0">
                <a:latin typeface="微软雅黑" panose="020B0503020204020204" pitchFamily="34" charset="-122"/>
                <a:ea typeface="微软雅黑" panose="020B0503020204020204" pitchFamily="34" charset="-122"/>
              </a:rPr>
              <a:t> Xiao,  </a:t>
            </a:r>
            <a:r>
              <a:rPr lang="en-US" altLang="zh-CN" dirty="0" err="1">
                <a:latin typeface="微软雅黑" panose="020B0503020204020204" pitchFamily="34" charset="-122"/>
                <a:ea typeface="微软雅黑" panose="020B0503020204020204" pitchFamily="34" charset="-122"/>
              </a:rPr>
              <a:t>Yunhao</a:t>
            </a:r>
            <a:r>
              <a:rPr lang="en-US" altLang="zh-CN" dirty="0">
                <a:latin typeface="微软雅黑" panose="020B0503020204020204" pitchFamily="34" charset="-122"/>
                <a:ea typeface="微软雅黑" panose="020B0503020204020204" pitchFamily="34" charset="-122"/>
              </a:rPr>
              <a:t> Liu,  Yang Li,   Feng Qian, </a:t>
            </a:r>
          </a:p>
          <a:p>
            <a:pPr algn="ctr"/>
            <a:r>
              <a:rPr lang="en-US" altLang="zh-CN" dirty="0">
                <a:latin typeface="微软雅黑" panose="020B0503020204020204" pitchFamily="34" charset="-122"/>
                <a:ea typeface="微软雅黑" panose="020B0503020204020204" pitchFamily="34" charset="-122"/>
              </a:rPr>
              <a:t> </a:t>
            </a:r>
          </a:p>
          <a:p>
            <a:pPr algn="ctr"/>
            <a:r>
              <a:rPr lang="en-US" altLang="zh-CN" dirty="0" err="1">
                <a:latin typeface="微软雅黑" panose="020B0503020204020204" pitchFamily="34" charset="-122"/>
                <a:ea typeface="微软雅黑" panose="020B0503020204020204" pitchFamily="34" charset="-122"/>
              </a:rPr>
              <a:t>Zhenhua</a:t>
            </a:r>
            <a:r>
              <a:rPr lang="en-US" altLang="zh-CN" dirty="0">
                <a:latin typeface="微软雅黑" panose="020B0503020204020204" pitchFamily="34" charset="-122"/>
                <a:ea typeface="微软雅黑" panose="020B0503020204020204" pitchFamily="34" charset="-122"/>
              </a:rPr>
              <a:t> Li,  Sen Bai,  Yao Liu,  </a:t>
            </a:r>
            <a:r>
              <a:rPr lang="en-US" altLang="zh-CN" dirty="0" err="1">
                <a:latin typeface="微软雅黑" panose="020B0503020204020204" pitchFamily="34" charset="-122"/>
                <a:ea typeface="微软雅黑" panose="020B0503020204020204" pitchFamily="34" charset="-122"/>
              </a:rPr>
              <a:t>Tianyin</a:t>
            </a:r>
            <a:r>
              <a:rPr lang="en-US" altLang="zh-CN" dirty="0">
                <a:latin typeface="微软雅黑" panose="020B0503020204020204" pitchFamily="34" charset="-122"/>
                <a:ea typeface="微软雅黑" panose="020B0503020204020204" pitchFamily="34" charset="-122"/>
              </a:rPr>
              <a:t> Xu,  </a:t>
            </a:r>
            <a:r>
              <a:rPr lang="en-US" altLang="zh-CN" dirty="0" err="1">
                <a:latin typeface="微软雅黑" panose="020B0503020204020204" pitchFamily="34" charset="-122"/>
                <a:ea typeface="微软雅黑" panose="020B0503020204020204" pitchFamily="34" charset="-122"/>
              </a:rPr>
              <a:t>Xianlong</a:t>
            </a:r>
            <a:r>
              <a:rPr lang="en-US" altLang="zh-CN" dirty="0">
                <a:latin typeface="微软雅黑" panose="020B0503020204020204" pitchFamily="34" charset="-122"/>
                <a:ea typeface="微软雅黑" panose="020B0503020204020204" pitchFamily="34" charset="-122"/>
              </a:rPr>
              <a:t> Xin</a:t>
            </a:r>
            <a:endParaRPr lang="zh-CN" altLang="en-US" dirty="0">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a16="http://schemas.microsoft.com/office/drawing/2014/main" id="{1B281E48-A416-4B33-A5E0-5D87AAFF4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133" y="4408118"/>
            <a:ext cx="1047750" cy="1047750"/>
          </a:xfrm>
          <a:prstGeom prst="rect">
            <a:avLst/>
          </a:prstGeom>
        </p:spPr>
      </p:pic>
      <p:pic>
        <p:nvPicPr>
          <p:cNvPr id="15" name="图片 14">
            <a:extLst>
              <a:ext uri="{FF2B5EF4-FFF2-40B4-BE49-F238E27FC236}">
                <a16:creationId xmlns:a16="http://schemas.microsoft.com/office/drawing/2014/main" id="{669A47A8-FE2F-4A55-A3D7-FD54B73F47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5316" y="4346639"/>
            <a:ext cx="1048512" cy="1048512"/>
          </a:xfrm>
          <a:prstGeom prst="rect">
            <a:avLst/>
          </a:prstGeom>
        </p:spPr>
      </p:pic>
      <p:pic>
        <p:nvPicPr>
          <p:cNvPr id="16" name="图片 15">
            <a:extLst>
              <a:ext uri="{FF2B5EF4-FFF2-40B4-BE49-F238E27FC236}">
                <a16:creationId xmlns:a16="http://schemas.microsoft.com/office/drawing/2014/main" id="{AA548817-3115-424E-B91A-EF997AB522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10519" y="4408118"/>
            <a:ext cx="1347978" cy="1010984"/>
          </a:xfrm>
          <a:prstGeom prst="rect">
            <a:avLst/>
          </a:prstGeom>
        </p:spPr>
      </p:pic>
      <p:pic>
        <p:nvPicPr>
          <p:cNvPr id="17" name="图片 16">
            <a:extLst>
              <a:ext uri="{FF2B5EF4-FFF2-40B4-BE49-F238E27FC236}">
                <a16:creationId xmlns:a16="http://schemas.microsoft.com/office/drawing/2014/main" id="{18EC0F78-43D9-404E-AF00-B9F2BA4FEA0D}"/>
              </a:ext>
            </a:extLst>
          </p:cNvPr>
          <p:cNvPicPr>
            <a:picLocks noChangeAspect="1"/>
          </p:cNvPicPr>
          <p:nvPr/>
        </p:nvPicPr>
        <p:blipFill>
          <a:blip r:embed="rId6"/>
          <a:stretch>
            <a:fillRect/>
          </a:stretch>
        </p:blipFill>
        <p:spPr>
          <a:xfrm>
            <a:off x="3508192" y="4408118"/>
            <a:ext cx="1042060" cy="1048512"/>
          </a:xfrm>
          <a:prstGeom prst="rect">
            <a:avLst/>
          </a:prstGeom>
        </p:spPr>
      </p:pic>
      <p:pic>
        <p:nvPicPr>
          <p:cNvPr id="18" name="图片 17">
            <a:extLst>
              <a:ext uri="{FF2B5EF4-FFF2-40B4-BE49-F238E27FC236}">
                <a16:creationId xmlns:a16="http://schemas.microsoft.com/office/drawing/2014/main" id="{7B6434E9-B45F-4E80-920A-D148EF0337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99947" y="4376948"/>
            <a:ext cx="1264439" cy="1092335"/>
          </a:xfrm>
          <a:prstGeom prst="rect">
            <a:avLst/>
          </a:prstGeom>
        </p:spPr>
      </p:pic>
      <p:pic>
        <p:nvPicPr>
          <p:cNvPr id="19" name="图片 18">
            <a:extLst>
              <a:ext uri="{FF2B5EF4-FFF2-40B4-BE49-F238E27FC236}">
                <a16:creationId xmlns:a16="http://schemas.microsoft.com/office/drawing/2014/main" id="{82901BC2-EBE0-49B0-B2AD-016670941F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64386" y="4346639"/>
            <a:ext cx="1264439" cy="1152044"/>
          </a:xfrm>
          <a:prstGeom prst="rect">
            <a:avLst/>
          </a:prstGeom>
        </p:spPr>
      </p:pic>
    </p:spTree>
    <p:extLst>
      <p:ext uri="{BB962C8B-B14F-4D97-AF65-F5344CB8AC3E}">
        <p14:creationId xmlns:p14="http://schemas.microsoft.com/office/powerpoint/2010/main" val="3635463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F641ED43-DEF2-4873-97D5-91E024F6FC5A}"/>
              </a:ext>
            </a:extLst>
          </p:cNvPr>
          <p:cNvSpPr txBox="1"/>
          <p:nvPr/>
        </p:nvSpPr>
        <p:spPr>
          <a:xfrm>
            <a:off x="1145694" y="573155"/>
            <a:ext cx="6852612" cy="615553"/>
          </a:xfrm>
          <a:prstGeom prst="rect">
            <a:avLst/>
          </a:prstGeom>
          <a:noFill/>
        </p:spPr>
        <p:txBody>
          <a:bodyPr wrap="square" lIns="0" tIns="0" rIns="0" bIns="0" rtlCol="0" anchor="ctr">
            <a:spAutoFit/>
          </a:bodyPr>
          <a:lstStyle/>
          <a:p>
            <a:pPr algn="ctr"/>
            <a:r>
              <a:rPr lang="en-US" altLang="zh-CN"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Data Usage Characterization</a:t>
            </a:r>
          </a:p>
        </p:txBody>
      </p:sp>
      <p:sp>
        <p:nvSpPr>
          <p:cNvPr id="12" name="文本框 11">
            <a:extLst>
              <a:ext uri="{FF2B5EF4-FFF2-40B4-BE49-F238E27FC236}">
                <a16:creationId xmlns:a16="http://schemas.microsoft.com/office/drawing/2014/main" id="{C3394999-F1D2-4AE3-A07F-2DF0F2CEF7AC}"/>
              </a:ext>
            </a:extLst>
          </p:cNvPr>
          <p:cNvSpPr txBox="1"/>
          <p:nvPr/>
        </p:nvSpPr>
        <p:spPr>
          <a:xfrm>
            <a:off x="581965" y="1816402"/>
            <a:ext cx="8252580" cy="1077218"/>
          </a:xfrm>
          <a:prstGeom prst="rect">
            <a:avLst/>
          </a:prstGeom>
          <a:noFill/>
        </p:spPr>
        <p:txBody>
          <a:bodyPr wrap="none" rtlCol="0">
            <a:spAutoFit/>
          </a:bodyPr>
          <a:lstStyle/>
          <a:p>
            <a:pPr marL="457200" indent="-457200">
              <a:buFont typeface="Wingdings" panose="05000000000000000000" pitchFamily="2" charset="2"/>
              <a:buChar char="p"/>
            </a:pPr>
            <a:r>
              <a:rPr lang="en-US" altLang="zh-CN" sz="3200" dirty="0">
                <a:latin typeface="Arial Unicode MS" panose="020B0604020202020204" pitchFamily="34" charset="-122"/>
                <a:ea typeface="Arial Unicode MS" panose="020B0604020202020204" pitchFamily="34" charset="-122"/>
                <a:cs typeface="Arial Unicode MS" panose="020B0604020202020204" pitchFamily="34" charset="-122"/>
              </a:rPr>
              <a:t>Users can save a small portion of money</a:t>
            </a:r>
          </a:p>
          <a:p>
            <a:pPr marL="457200" indent="-457200">
              <a:buFont typeface="Wingdings" panose="05000000000000000000" pitchFamily="2" charset="2"/>
              <a:buChar char="p"/>
            </a:pPr>
            <a:r>
              <a:rPr lang="en-US" altLang="zh-CN" sz="3200" dirty="0">
                <a:latin typeface="Arial Unicode MS" panose="020B0604020202020204" pitchFamily="34" charset="-122"/>
                <a:ea typeface="Arial Unicode MS" panose="020B0604020202020204" pitchFamily="34" charset="-122"/>
                <a:cs typeface="Arial Unicode MS" panose="020B0604020202020204" pitchFamily="34" charset="-122"/>
              </a:rPr>
              <a:t>MVNO users are quite price conscious</a:t>
            </a:r>
          </a:p>
        </p:txBody>
      </p:sp>
      <p:pic>
        <p:nvPicPr>
          <p:cNvPr id="6" name="图片 5">
            <a:extLst>
              <a:ext uri="{FF2B5EF4-FFF2-40B4-BE49-F238E27FC236}">
                <a16:creationId xmlns:a16="http://schemas.microsoft.com/office/drawing/2014/main" id="{96F00CA4-B547-4357-9C02-8D8AF53C50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364" y="3326991"/>
            <a:ext cx="4602879" cy="1440305"/>
          </a:xfrm>
          <a:prstGeom prst="rect">
            <a:avLst/>
          </a:prstGeom>
        </p:spPr>
      </p:pic>
      <p:pic>
        <p:nvPicPr>
          <p:cNvPr id="8" name="图片 7">
            <a:extLst>
              <a:ext uri="{FF2B5EF4-FFF2-40B4-BE49-F238E27FC236}">
                <a16:creationId xmlns:a16="http://schemas.microsoft.com/office/drawing/2014/main" id="{ACF0A4C7-1A6B-449F-9611-43B821188B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6432" y="4961800"/>
            <a:ext cx="4404742" cy="1630821"/>
          </a:xfrm>
          <a:prstGeom prst="rect">
            <a:avLst/>
          </a:prstGeom>
        </p:spPr>
      </p:pic>
      <p:sp>
        <p:nvSpPr>
          <p:cNvPr id="4" name="文本框 3">
            <a:extLst>
              <a:ext uri="{FF2B5EF4-FFF2-40B4-BE49-F238E27FC236}">
                <a16:creationId xmlns:a16="http://schemas.microsoft.com/office/drawing/2014/main" id="{F00A373F-3F2F-442E-8B50-17EC6DABBF88}"/>
              </a:ext>
            </a:extLst>
          </p:cNvPr>
          <p:cNvSpPr txBox="1"/>
          <p:nvPr/>
        </p:nvSpPr>
        <p:spPr>
          <a:xfrm>
            <a:off x="5844200" y="3810705"/>
            <a:ext cx="2444900" cy="523220"/>
          </a:xfrm>
          <a:prstGeom prst="rect">
            <a:avLst/>
          </a:prstGeom>
          <a:noFill/>
        </p:spPr>
        <p:txBody>
          <a:bodyPr wrap="none" rtlCol="0">
            <a:spAutoFit/>
          </a:bodyPr>
          <a:lstStyle/>
          <a:p>
            <a:r>
              <a:rPr lang="en-US" altLang="zh-CN" sz="2800" dirty="0">
                <a:latin typeface="Arial Unicode MS" panose="020B0604020202020204" pitchFamily="34" charset="-122"/>
                <a:ea typeface="Arial Unicode MS" panose="020B0604020202020204" pitchFamily="34" charset="-122"/>
                <a:cs typeface="Arial Unicode MS" panose="020B0604020202020204" pitchFamily="34" charset="-122"/>
              </a:rPr>
              <a:t>Xiaomi Mobile</a:t>
            </a:r>
            <a:endParaRPr lang="zh-CN" altLang="en-US" sz="28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3" name="文本框 12">
            <a:extLst>
              <a:ext uri="{FF2B5EF4-FFF2-40B4-BE49-F238E27FC236}">
                <a16:creationId xmlns:a16="http://schemas.microsoft.com/office/drawing/2014/main" id="{87760AB1-1117-4C05-9ED5-B0F6DE704F5A}"/>
              </a:ext>
            </a:extLst>
          </p:cNvPr>
          <p:cNvSpPr txBox="1"/>
          <p:nvPr/>
        </p:nvSpPr>
        <p:spPr>
          <a:xfrm>
            <a:off x="5964425" y="5515600"/>
            <a:ext cx="2204450" cy="523220"/>
          </a:xfrm>
          <a:prstGeom prst="rect">
            <a:avLst/>
          </a:prstGeom>
          <a:noFill/>
        </p:spPr>
        <p:txBody>
          <a:bodyPr wrap="none" rtlCol="0">
            <a:spAutoFit/>
          </a:bodyPr>
          <a:lstStyle/>
          <a:p>
            <a:r>
              <a:rPr lang="en-US" altLang="zh-CN" sz="2800" dirty="0">
                <a:latin typeface="Arial Unicode MS" panose="020B0604020202020204" pitchFamily="34" charset="-122"/>
                <a:ea typeface="Arial Unicode MS" panose="020B0604020202020204" pitchFamily="34" charset="-122"/>
                <a:cs typeface="Arial Unicode MS" panose="020B0604020202020204" pitchFamily="34" charset="-122"/>
              </a:rPr>
              <a:t>Base Carrier</a:t>
            </a:r>
            <a:endParaRPr lang="zh-CN" altLang="en-US" sz="28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1486260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F641ED43-DEF2-4873-97D5-91E024F6FC5A}"/>
              </a:ext>
            </a:extLst>
          </p:cNvPr>
          <p:cNvSpPr txBox="1"/>
          <p:nvPr/>
        </p:nvSpPr>
        <p:spPr>
          <a:xfrm>
            <a:off x="1145694" y="573155"/>
            <a:ext cx="6852612" cy="615553"/>
          </a:xfrm>
          <a:prstGeom prst="rect">
            <a:avLst/>
          </a:prstGeom>
          <a:noFill/>
        </p:spPr>
        <p:txBody>
          <a:bodyPr wrap="square" lIns="0" tIns="0" rIns="0" bIns="0" rtlCol="0" anchor="ctr">
            <a:spAutoFit/>
          </a:bodyPr>
          <a:lstStyle/>
          <a:p>
            <a:pPr algn="ctr"/>
            <a:r>
              <a:rPr lang="en-US" altLang="zh-CN"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Data Usage Characterization</a:t>
            </a:r>
          </a:p>
        </p:txBody>
      </p:sp>
      <p:sp>
        <p:nvSpPr>
          <p:cNvPr id="12" name="文本框 11">
            <a:extLst>
              <a:ext uri="{FF2B5EF4-FFF2-40B4-BE49-F238E27FC236}">
                <a16:creationId xmlns:a16="http://schemas.microsoft.com/office/drawing/2014/main" id="{C3394999-F1D2-4AE3-A07F-2DF0F2CEF7AC}"/>
              </a:ext>
            </a:extLst>
          </p:cNvPr>
          <p:cNvSpPr txBox="1"/>
          <p:nvPr/>
        </p:nvSpPr>
        <p:spPr>
          <a:xfrm>
            <a:off x="325814" y="1645588"/>
            <a:ext cx="6716903" cy="1569660"/>
          </a:xfrm>
          <a:prstGeom prst="rect">
            <a:avLst/>
          </a:prstGeom>
          <a:noFill/>
        </p:spPr>
        <p:txBody>
          <a:bodyPr wrap="none" rtlCol="0">
            <a:spAutoFit/>
          </a:bodyPr>
          <a:lstStyle/>
          <a:p>
            <a:pPr marL="457200" indent="-457200">
              <a:buFont typeface="Wingdings" panose="05000000000000000000" pitchFamily="2" charset="2"/>
              <a:buChar char="p"/>
            </a:pPr>
            <a:r>
              <a:rPr lang="en-US" altLang="zh-CN" sz="3200" dirty="0">
                <a:latin typeface="Arial Unicode MS" panose="020B0604020202020204" pitchFamily="34" charset="-122"/>
                <a:ea typeface="Arial Unicode MS" panose="020B0604020202020204" pitchFamily="34" charset="-122"/>
                <a:cs typeface="Arial Unicode MS" panose="020B0604020202020204" pitchFamily="34" charset="-122"/>
              </a:rPr>
              <a:t>Women users take the majority</a:t>
            </a:r>
          </a:p>
          <a:p>
            <a:pPr marL="457200" indent="-457200">
              <a:buFont typeface="Wingdings" panose="05000000000000000000" pitchFamily="2" charset="2"/>
              <a:buChar char="p"/>
            </a:pPr>
            <a:r>
              <a:rPr lang="en-US" altLang="zh-CN" sz="3200" dirty="0">
                <a:latin typeface="Arial Unicode MS" panose="020B0604020202020204" pitchFamily="34" charset="-122"/>
                <a:ea typeface="Arial Unicode MS" panose="020B0604020202020204" pitchFamily="34" charset="-122"/>
                <a:cs typeface="Arial Unicode MS" panose="020B0604020202020204" pitchFamily="34" charset="-122"/>
              </a:rPr>
              <a:t>Most users are younger than 30</a:t>
            </a:r>
          </a:p>
          <a:p>
            <a:pPr marL="457200" indent="-457200">
              <a:buFont typeface="Wingdings" panose="05000000000000000000" pitchFamily="2" charset="2"/>
              <a:buChar char="p"/>
            </a:pPr>
            <a:r>
              <a:rPr lang="en-US" altLang="zh-CN" sz="3200" dirty="0">
                <a:latin typeface="Arial Unicode MS" panose="020B0604020202020204" pitchFamily="34" charset="-122"/>
                <a:ea typeface="Arial Unicode MS" panose="020B0604020202020204" pitchFamily="34" charset="-122"/>
                <a:cs typeface="Arial Unicode MS" panose="020B0604020202020204" pitchFamily="34" charset="-122"/>
              </a:rPr>
              <a:t>Most 4GB plans: 30~39 years old</a:t>
            </a:r>
          </a:p>
        </p:txBody>
      </p:sp>
      <p:pic>
        <p:nvPicPr>
          <p:cNvPr id="3" name="图片 2">
            <a:extLst>
              <a:ext uri="{FF2B5EF4-FFF2-40B4-BE49-F238E27FC236}">
                <a16:creationId xmlns:a16="http://schemas.microsoft.com/office/drawing/2014/main" id="{E6EF20AB-5657-4831-BB71-CFA62B40AB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76114"/>
            <a:ext cx="9144000" cy="2514775"/>
          </a:xfrm>
          <a:prstGeom prst="rect">
            <a:avLst/>
          </a:prstGeom>
        </p:spPr>
      </p:pic>
    </p:spTree>
    <p:extLst>
      <p:ext uri="{BB962C8B-B14F-4D97-AF65-F5344CB8AC3E}">
        <p14:creationId xmlns:p14="http://schemas.microsoft.com/office/powerpoint/2010/main" val="4131304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65E962B4-2E2E-439A-830F-AF57E96AE5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27" y="1619322"/>
            <a:ext cx="9127934" cy="2487521"/>
          </a:xfrm>
          <a:prstGeom prst="rect">
            <a:avLst/>
          </a:prstGeom>
        </p:spPr>
      </p:pic>
      <p:sp>
        <p:nvSpPr>
          <p:cNvPr id="10" name="矩形: 圆角 9">
            <a:extLst>
              <a:ext uri="{FF2B5EF4-FFF2-40B4-BE49-F238E27FC236}">
                <a16:creationId xmlns:a16="http://schemas.microsoft.com/office/drawing/2014/main" id="{999FD011-76D3-458E-AE8F-B32F4DE6C524}"/>
              </a:ext>
            </a:extLst>
          </p:cNvPr>
          <p:cNvSpPr/>
          <p:nvPr/>
        </p:nvSpPr>
        <p:spPr>
          <a:xfrm>
            <a:off x="1432368" y="4106843"/>
            <a:ext cx="6206924" cy="816015"/>
          </a:xfrm>
          <a:prstGeom prst="round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sz="2400" dirty="0">
                <a:solidFill>
                  <a:srgbClr val="FF0000"/>
                </a:solidFill>
                <a:latin typeface="微软雅黑" panose="020B0503020204020204" pitchFamily="34" charset="-122"/>
                <a:ea typeface="微软雅黑" panose="020B0503020204020204" pitchFamily="34" charset="-122"/>
              </a:rPr>
              <a:t>Most Users under-utilize their data plans!</a:t>
            </a:r>
          </a:p>
        </p:txBody>
      </p:sp>
      <p:sp>
        <p:nvSpPr>
          <p:cNvPr id="17" name="左大括号 16">
            <a:extLst>
              <a:ext uri="{FF2B5EF4-FFF2-40B4-BE49-F238E27FC236}">
                <a16:creationId xmlns:a16="http://schemas.microsoft.com/office/drawing/2014/main" id="{9EBCA9DA-3E09-4B3F-82BC-34412A5D61C8}"/>
              </a:ext>
            </a:extLst>
          </p:cNvPr>
          <p:cNvSpPr/>
          <p:nvPr/>
        </p:nvSpPr>
        <p:spPr>
          <a:xfrm rot="10800000">
            <a:off x="3988846" y="1830078"/>
            <a:ext cx="164940" cy="1530341"/>
          </a:xfrm>
          <a:prstGeom prst="leftBrace">
            <a:avLst>
              <a:gd name="adj1" fmla="val 35295"/>
              <a:gd name="adj2" fmla="val 46479"/>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18" name="矩形 17">
            <a:extLst>
              <a:ext uri="{FF2B5EF4-FFF2-40B4-BE49-F238E27FC236}">
                <a16:creationId xmlns:a16="http://schemas.microsoft.com/office/drawing/2014/main" id="{35E7DC11-7706-4C61-A3E1-F4600B0CE612}"/>
              </a:ext>
            </a:extLst>
          </p:cNvPr>
          <p:cNvSpPr/>
          <p:nvPr/>
        </p:nvSpPr>
        <p:spPr>
          <a:xfrm>
            <a:off x="5784015" y="3195336"/>
            <a:ext cx="164939" cy="390646"/>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sz="1350"/>
          </a:p>
        </p:txBody>
      </p:sp>
      <p:sp>
        <p:nvSpPr>
          <p:cNvPr id="19" name="矩形 18">
            <a:extLst>
              <a:ext uri="{FF2B5EF4-FFF2-40B4-BE49-F238E27FC236}">
                <a16:creationId xmlns:a16="http://schemas.microsoft.com/office/drawing/2014/main" id="{76BBF077-65F3-4A54-ACA9-3266DB09F190}"/>
              </a:ext>
            </a:extLst>
          </p:cNvPr>
          <p:cNvSpPr/>
          <p:nvPr/>
        </p:nvSpPr>
        <p:spPr>
          <a:xfrm>
            <a:off x="6640357" y="3177973"/>
            <a:ext cx="164939" cy="390646"/>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sz="1350"/>
          </a:p>
        </p:txBody>
      </p:sp>
      <p:sp>
        <p:nvSpPr>
          <p:cNvPr id="20" name="矩形 19">
            <a:extLst>
              <a:ext uri="{FF2B5EF4-FFF2-40B4-BE49-F238E27FC236}">
                <a16:creationId xmlns:a16="http://schemas.microsoft.com/office/drawing/2014/main" id="{DEE576BF-8D1F-4C26-A4AA-59073F04C827}"/>
              </a:ext>
            </a:extLst>
          </p:cNvPr>
          <p:cNvSpPr/>
          <p:nvPr/>
        </p:nvSpPr>
        <p:spPr>
          <a:xfrm>
            <a:off x="7471908" y="2935484"/>
            <a:ext cx="164939" cy="633135"/>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sz="1350"/>
          </a:p>
        </p:txBody>
      </p:sp>
      <p:sp>
        <p:nvSpPr>
          <p:cNvPr id="21" name="矩形 20">
            <a:extLst>
              <a:ext uri="{FF2B5EF4-FFF2-40B4-BE49-F238E27FC236}">
                <a16:creationId xmlns:a16="http://schemas.microsoft.com/office/drawing/2014/main" id="{35E7DC11-7706-4C61-A3E1-F4600B0CE612}"/>
              </a:ext>
            </a:extLst>
          </p:cNvPr>
          <p:cNvSpPr/>
          <p:nvPr/>
        </p:nvSpPr>
        <p:spPr>
          <a:xfrm>
            <a:off x="8335863" y="2581155"/>
            <a:ext cx="164939" cy="987464"/>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sz="1350"/>
          </a:p>
        </p:txBody>
      </p:sp>
      <p:sp>
        <p:nvSpPr>
          <p:cNvPr id="22" name="箭头: 下 21">
            <a:extLst>
              <a:ext uri="{FF2B5EF4-FFF2-40B4-BE49-F238E27FC236}">
                <a16:creationId xmlns:a16="http://schemas.microsoft.com/office/drawing/2014/main" id="{D4C14BE6-E5FB-4168-9A90-473F1548BDD6}"/>
              </a:ext>
            </a:extLst>
          </p:cNvPr>
          <p:cNvSpPr/>
          <p:nvPr/>
        </p:nvSpPr>
        <p:spPr>
          <a:xfrm>
            <a:off x="4571999" y="3472244"/>
            <a:ext cx="245963" cy="435820"/>
          </a:xfrm>
          <a:prstGeom prst="downArrow">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sz="1350"/>
          </a:p>
        </p:txBody>
      </p:sp>
      <p:sp>
        <p:nvSpPr>
          <p:cNvPr id="23" name="文本框 22">
            <a:extLst>
              <a:ext uri="{FF2B5EF4-FFF2-40B4-BE49-F238E27FC236}">
                <a16:creationId xmlns:a16="http://schemas.microsoft.com/office/drawing/2014/main" id="{B616FE09-970E-454B-AF3A-839ECDFB6A85}"/>
              </a:ext>
            </a:extLst>
          </p:cNvPr>
          <p:cNvSpPr txBox="1"/>
          <p:nvPr/>
        </p:nvSpPr>
        <p:spPr>
          <a:xfrm rot="5400000">
            <a:off x="3953457" y="2392053"/>
            <a:ext cx="1257075" cy="461665"/>
          </a:xfrm>
          <a:prstGeom prst="rect">
            <a:avLst/>
          </a:prstGeom>
          <a:noFill/>
        </p:spPr>
        <p:txBody>
          <a:bodyPr wrap="none" rtlCol="0">
            <a:spAutoFit/>
          </a:bodyPr>
          <a:lstStyle/>
          <a:p>
            <a:r>
              <a:rPr lang="en-US" altLang="zh-CN" sz="2400" dirty="0">
                <a:solidFill>
                  <a:srgbClr val="FF0000"/>
                </a:solidFill>
                <a:latin typeface="微软雅黑" panose="020B0503020204020204" pitchFamily="34" charset="-122"/>
                <a:ea typeface="微软雅黑" panose="020B0503020204020204" pitchFamily="34" charset="-122"/>
              </a:rPr>
              <a:t>82.59%</a:t>
            </a:r>
            <a:endParaRPr lang="zh-CN" altLang="en-US" sz="2400" dirty="0">
              <a:solidFill>
                <a:srgbClr val="FF0000"/>
              </a:solidFill>
              <a:latin typeface="微软雅黑" panose="020B0503020204020204" pitchFamily="34" charset="-122"/>
              <a:ea typeface="微软雅黑" panose="020B0503020204020204" pitchFamily="34" charset="-122"/>
            </a:endParaRPr>
          </a:p>
        </p:txBody>
      </p:sp>
      <p:sp>
        <p:nvSpPr>
          <p:cNvPr id="12" name="TextBox 8">
            <a:extLst>
              <a:ext uri="{FF2B5EF4-FFF2-40B4-BE49-F238E27FC236}">
                <a16:creationId xmlns:a16="http://schemas.microsoft.com/office/drawing/2014/main" id="{8368E5FA-A356-4E91-8D8C-D014023DEECE}"/>
              </a:ext>
            </a:extLst>
          </p:cNvPr>
          <p:cNvSpPr txBox="1"/>
          <p:nvPr/>
        </p:nvSpPr>
        <p:spPr>
          <a:xfrm>
            <a:off x="1145694" y="573155"/>
            <a:ext cx="6852612" cy="615553"/>
          </a:xfrm>
          <a:prstGeom prst="rect">
            <a:avLst/>
          </a:prstGeom>
          <a:noFill/>
        </p:spPr>
        <p:txBody>
          <a:bodyPr wrap="square" lIns="0" tIns="0" rIns="0" bIns="0" rtlCol="0" anchor="ctr">
            <a:spAutoFit/>
          </a:bodyPr>
          <a:lstStyle/>
          <a:p>
            <a:pPr algn="ctr"/>
            <a:r>
              <a:rPr lang="en-US" altLang="zh-CN"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Data Usage Characterization</a:t>
            </a:r>
          </a:p>
        </p:txBody>
      </p:sp>
      <p:sp>
        <p:nvSpPr>
          <p:cNvPr id="13" name="矩形: 圆角 12">
            <a:extLst>
              <a:ext uri="{FF2B5EF4-FFF2-40B4-BE49-F238E27FC236}">
                <a16:creationId xmlns:a16="http://schemas.microsoft.com/office/drawing/2014/main" id="{95CF5D61-8E7A-4CE2-A4F5-EBCEDB9CEB5E}"/>
              </a:ext>
            </a:extLst>
          </p:cNvPr>
          <p:cNvSpPr/>
          <p:nvPr/>
        </p:nvSpPr>
        <p:spPr>
          <a:xfrm>
            <a:off x="1478532" y="5274849"/>
            <a:ext cx="6206924" cy="816015"/>
          </a:xfrm>
          <a:prstGeom prst="round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sz="2400" dirty="0">
                <a:solidFill>
                  <a:srgbClr val="00B0F0"/>
                </a:solidFill>
                <a:latin typeface="微软雅黑" panose="020B0503020204020204" pitchFamily="34" charset="-122"/>
                <a:ea typeface="微软雅黑" panose="020B0503020204020204" pitchFamily="34" charset="-122"/>
              </a:rPr>
              <a:t>So the virtual operator can take advantage of this to make money</a:t>
            </a:r>
          </a:p>
        </p:txBody>
      </p:sp>
    </p:spTree>
    <p:extLst>
      <p:ext uri="{BB962C8B-B14F-4D97-AF65-F5344CB8AC3E}">
        <p14:creationId xmlns:p14="http://schemas.microsoft.com/office/powerpoint/2010/main" val="3126704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8">
            <a:extLst>
              <a:ext uri="{FF2B5EF4-FFF2-40B4-BE49-F238E27FC236}">
                <a16:creationId xmlns:a16="http://schemas.microsoft.com/office/drawing/2014/main" id="{3282769B-3265-494E-B9AD-1F67E01180AC}"/>
              </a:ext>
            </a:extLst>
          </p:cNvPr>
          <p:cNvSpPr txBox="1"/>
          <p:nvPr/>
        </p:nvSpPr>
        <p:spPr>
          <a:xfrm>
            <a:off x="1145694" y="573155"/>
            <a:ext cx="6852612" cy="615553"/>
          </a:xfrm>
          <a:prstGeom prst="rect">
            <a:avLst/>
          </a:prstGeom>
          <a:noFill/>
        </p:spPr>
        <p:txBody>
          <a:bodyPr wrap="square" lIns="0" tIns="0" rIns="0" bIns="0" rtlCol="0" anchor="ctr">
            <a:spAutoFit/>
          </a:bodyPr>
          <a:lstStyle/>
          <a:p>
            <a:pPr algn="ctr"/>
            <a:r>
              <a:rPr lang="en-US" altLang="zh-CN"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Data Usage Prediction</a:t>
            </a:r>
          </a:p>
        </p:txBody>
      </p:sp>
      <p:pic>
        <p:nvPicPr>
          <p:cNvPr id="3" name="图片 2">
            <a:extLst>
              <a:ext uri="{FF2B5EF4-FFF2-40B4-BE49-F238E27FC236}">
                <a16:creationId xmlns:a16="http://schemas.microsoft.com/office/drawing/2014/main" id="{E6AE3ECB-9257-42EA-8728-34263E43F3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455" y="1810669"/>
            <a:ext cx="5781090" cy="3236662"/>
          </a:xfrm>
          <a:prstGeom prst="rect">
            <a:avLst/>
          </a:prstGeom>
        </p:spPr>
      </p:pic>
      <p:sp>
        <p:nvSpPr>
          <p:cNvPr id="5" name="矩形 4">
            <a:extLst>
              <a:ext uri="{FF2B5EF4-FFF2-40B4-BE49-F238E27FC236}">
                <a16:creationId xmlns:a16="http://schemas.microsoft.com/office/drawing/2014/main" id="{EB9CA8FD-F46D-4AF8-9063-74E22A3E216F}"/>
              </a:ext>
            </a:extLst>
          </p:cNvPr>
          <p:cNvSpPr/>
          <p:nvPr/>
        </p:nvSpPr>
        <p:spPr>
          <a:xfrm>
            <a:off x="3909060" y="2503170"/>
            <a:ext cx="274320" cy="2091690"/>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a:p>
        </p:txBody>
      </p:sp>
      <p:sp>
        <p:nvSpPr>
          <p:cNvPr id="17" name="矩形: 圆角 16">
            <a:extLst>
              <a:ext uri="{FF2B5EF4-FFF2-40B4-BE49-F238E27FC236}">
                <a16:creationId xmlns:a16="http://schemas.microsoft.com/office/drawing/2014/main" id="{6F67EF20-53F3-4302-A6CE-1818443B78A9}"/>
              </a:ext>
            </a:extLst>
          </p:cNvPr>
          <p:cNvSpPr/>
          <p:nvPr/>
        </p:nvSpPr>
        <p:spPr>
          <a:xfrm>
            <a:off x="3037252" y="5457400"/>
            <a:ext cx="3340688" cy="1000550"/>
          </a:xfrm>
          <a:prstGeom prst="round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sz="2400" dirty="0">
                <a:solidFill>
                  <a:srgbClr val="FF0000"/>
                </a:solidFill>
                <a:latin typeface="微软雅黑" panose="020B0503020204020204" pitchFamily="34" charset="-122"/>
                <a:ea typeface="微软雅黑" panose="020B0503020204020204" pitchFamily="34" charset="-122"/>
              </a:rPr>
              <a:t>Accuracy: 86.75%</a:t>
            </a:r>
          </a:p>
        </p:txBody>
      </p:sp>
    </p:spTree>
    <p:extLst>
      <p:ext uri="{BB962C8B-B14F-4D97-AF65-F5344CB8AC3E}">
        <p14:creationId xmlns:p14="http://schemas.microsoft.com/office/powerpoint/2010/main" val="1790927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24">
            <a:extLst>
              <a:ext uri="{FF2B5EF4-FFF2-40B4-BE49-F238E27FC236}">
                <a16:creationId xmlns:a16="http://schemas.microsoft.com/office/drawing/2014/main" id="{23F9AB9E-E683-403F-BAD7-AB0FA9A520D6}"/>
              </a:ext>
            </a:extLst>
          </p:cNvPr>
          <p:cNvSpPr/>
          <p:nvPr/>
        </p:nvSpPr>
        <p:spPr>
          <a:xfrm>
            <a:off x="953749" y="1831177"/>
            <a:ext cx="1711418" cy="16630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dirty="0">
                <a:solidFill>
                  <a:schemeClr val="bg1"/>
                </a:solidFill>
                <a:latin typeface="微软雅黑" panose="020B0503020204020204" pitchFamily="34" charset="-122"/>
                <a:ea typeface="微软雅黑" panose="020B0503020204020204" pitchFamily="34" charset="-122"/>
                <a:cs typeface="+mn-ea"/>
                <a:sym typeface="+mn-lt"/>
              </a:rPr>
              <a:t>Data Prediction</a:t>
            </a:r>
          </a:p>
        </p:txBody>
      </p:sp>
      <p:sp>
        <p:nvSpPr>
          <p:cNvPr id="24" name="Oval 58">
            <a:extLst>
              <a:ext uri="{FF2B5EF4-FFF2-40B4-BE49-F238E27FC236}">
                <a16:creationId xmlns:a16="http://schemas.microsoft.com/office/drawing/2014/main" id="{203F0E10-6186-4AF4-A173-DB4ECB3C0072}"/>
              </a:ext>
            </a:extLst>
          </p:cNvPr>
          <p:cNvSpPr/>
          <p:nvPr/>
        </p:nvSpPr>
        <p:spPr>
          <a:xfrm>
            <a:off x="3712992" y="1831177"/>
            <a:ext cx="1807697" cy="1663052"/>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latin typeface="微软雅黑" panose="020B0503020204020204" pitchFamily="34" charset="-122"/>
                <a:ea typeface="微软雅黑" panose="020B0503020204020204" pitchFamily="34" charset="-122"/>
                <a:cs typeface="+mn-ea"/>
                <a:sym typeface="+mn-lt"/>
              </a:rPr>
              <a:t>Statistical Uncertainty Modeling</a:t>
            </a:r>
          </a:p>
        </p:txBody>
      </p:sp>
      <p:sp>
        <p:nvSpPr>
          <p:cNvPr id="26" name="Oval 24">
            <a:extLst>
              <a:ext uri="{FF2B5EF4-FFF2-40B4-BE49-F238E27FC236}">
                <a16:creationId xmlns:a16="http://schemas.microsoft.com/office/drawing/2014/main" id="{37F6FBC0-4215-49A9-B223-0F871A327820}"/>
              </a:ext>
            </a:extLst>
          </p:cNvPr>
          <p:cNvSpPr/>
          <p:nvPr/>
        </p:nvSpPr>
        <p:spPr>
          <a:xfrm>
            <a:off x="6484110" y="1831177"/>
            <a:ext cx="1723293" cy="16630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dirty="0">
                <a:solidFill>
                  <a:schemeClr val="bg1"/>
                </a:solidFill>
                <a:latin typeface="微软雅黑" panose="020B0503020204020204" pitchFamily="34" charset="-122"/>
                <a:ea typeface="微软雅黑" panose="020B0503020204020204" pitchFamily="34" charset="-122"/>
                <a:cs typeface="+mn-ea"/>
                <a:sym typeface="+mn-lt"/>
              </a:rPr>
              <a:t>Data Reselling Optimization</a:t>
            </a:r>
          </a:p>
        </p:txBody>
      </p:sp>
      <p:pic>
        <p:nvPicPr>
          <p:cNvPr id="27" name="图片 26">
            <a:extLst>
              <a:ext uri="{FF2B5EF4-FFF2-40B4-BE49-F238E27FC236}">
                <a16:creationId xmlns:a16="http://schemas.microsoft.com/office/drawing/2014/main" id="{FCBA4513-44B7-4F4D-878A-48A4D46AF7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3749" y="3593731"/>
            <a:ext cx="4935507" cy="2719715"/>
          </a:xfrm>
          <a:prstGeom prst="rect">
            <a:avLst/>
          </a:prstGeom>
        </p:spPr>
      </p:pic>
      <p:cxnSp>
        <p:nvCxnSpPr>
          <p:cNvPr id="6" name="直接箭头连接符 5">
            <a:extLst>
              <a:ext uri="{FF2B5EF4-FFF2-40B4-BE49-F238E27FC236}">
                <a16:creationId xmlns:a16="http://schemas.microsoft.com/office/drawing/2014/main" id="{49E47121-EE58-4C04-9910-129E31822A19}"/>
              </a:ext>
            </a:extLst>
          </p:cNvPr>
          <p:cNvCxnSpPr>
            <a:cxnSpLocks/>
            <a:stCxn id="13" idx="6"/>
            <a:endCxn id="24" idx="2"/>
          </p:cNvCxnSpPr>
          <p:nvPr/>
        </p:nvCxnSpPr>
        <p:spPr>
          <a:xfrm>
            <a:off x="2665167" y="2662703"/>
            <a:ext cx="104782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8" name="直接箭头连接符 7">
            <a:extLst>
              <a:ext uri="{FF2B5EF4-FFF2-40B4-BE49-F238E27FC236}">
                <a16:creationId xmlns:a16="http://schemas.microsoft.com/office/drawing/2014/main" id="{3172E5BD-3347-4DF4-A2B0-A08045747D64}"/>
              </a:ext>
            </a:extLst>
          </p:cNvPr>
          <p:cNvCxnSpPr>
            <a:cxnSpLocks/>
            <a:stCxn id="24" idx="6"/>
            <a:endCxn id="26" idx="2"/>
          </p:cNvCxnSpPr>
          <p:nvPr/>
        </p:nvCxnSpPr>
        <p:spPr>
          <a:xfrm>
            <a:off x="5520689" y="2662703"/>
            <a:ext cx="96342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30" name="图片 29">
            <a:extLst>
              <a:ext uri="{FF2B5EF4-FFF2-40B4-BE49-F238E27FC236}">
                <a16:creationId xmlns:a16="http://schemas.microsoft.com/office/drawing/2014/main" id="{0D745ADE-B939-4BE1-BAFC-65017A032C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2686" y="3703644"/>
            <a:ext cx="2006139" cy="657282"/>
          </a:xfrm>
          <a:prstGeom prst="rect">
            <a:avLst/>
          </a:prstGeom>
        </p:spPr>
      </p:pic>
      <p:sp>
        <p:nvSpPr>
          <p:cNvPr id="14" name="TextBox 8">
            <a:extLst>
              <a:ext uri="{FF2B5EF4-FFF2-40B4-BE49-F238E27FC236}">
                <a16:creationId xmlns:a16="http://schemas.microsoft.com/office/drawing/2014/main" id="{3282769B-3265-494E-B9AD-1F67E01180AC}"/>
              </a:ext>
            </a:extLst>
          </p:cNvPr>
          <p:cNvSpPr txBox="1"/>
          <p:nvPr/>
        </p:nvSpPr>
        <p:spPr>
          <a:xfrm>
            <a:off x="1145694" y="573155"/>
            <a:ext cx="6852612" cy="615553"/>
          </a:xfrm>
          <a:prstGeom prst="rect">
            <a:avLst/>
          </a:prstGeom>
          <a:noFill/>
        </p:spPr>
        <p:txBody>
          <a:bodyPr wrap="square" lIns="0" tIns="0" rIns="0" bIns="0" rtlCol="0" anchor="ctr">
            <a:spAutoFit/>
          </a:bodyPr>
          <a:lstStyle/>
          <a:p>
            <a:pPr algn="ctr"/>
            <a:r>
              <a:rPr lang="en-US" altLang="zh-CN"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Data Reselling</a:t>
            </a:r>
          </a:p>
        </p:txBody>
      </p:sp>
      <p:pic>
        <p:nvPicPr>
          <p:cNvPr id="20" name="图片 19">
            <a:extLst>
              <a:ext uri="{FF2B5EF4-FFF2-40B4-BE49-F238E27FC236}">
                <a16:creationId xmlns:a16="http://schemas.microsoft.com/office/drawing/2014/main" id="{F55B5358-EB12-42B9-B803-96E8355ACE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8817" y="4325755"/>
            <a:ext cx="2553875" cy="683962"/>
          </a:xfrm>
          <a:prstGeom prst="rect">
            <a:avLst/>
          </a:prstGeom>
        </p:spPr>
      </p:pic>
      <p:pic>
        <p:nvPicPr>
          <p:cNvPr id="21" name="图片 20">
            <a:extLst>
              <a:ext uri="{FF2B5EF4-FFF2-40B4-BE49-F238E27FC236}">
                <a16:creationId xmlns:a16="http://schemas.microsoft.com/office/drawing/2014/main" id="{B6072AD5-4580-438B-B31D-2A38643261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7882" y="5080533"/>
            <a:ext cx="2050943" cy="642666"/>
          </a:xfrm>
          <a:prstGeom prst="rect">
            <a:avLst/>
          </a:prstGeom>
        </p:spPr>
      </p:pic>
      <p:pic>
        <p:nvPicPr>
          <p:cNvPr id="22" name="图片 21">
            <a:extLst>
              <a:ext uri="{FF2B5EF4-FFF2-40B4-BE49-F238E27FC236}">
                <a16:creationId xmlns:a16="http://schemas.microsoft.com/office/drawing/2014/main" id="{787F40E6-855D-4006-97C6-DF68FB1081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67007" y="5736865"/>
            <a:ext cx="2024668" cy="681724"/>
          </a:xfrm>
          <a:prstGeom prst="rect">
            <a:avLst/>
          </a:prstGeom>
        </p:spPr>
      </p:pic>
    </p:spTree>
    <p:extLst>
      <p:ext uri="{BB962C8B-B14F-4D97-AF65-F5344CB8AC3E}">
        <p14:creationId xmlns:p14="http://schemas.microsoft.com/office/powerpoint/2010/main" val="2374661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0E7B391A-5199-4F38-B62C-E070C53C93DB}"/>
              </a:ext>
            </a:extLst>
          </p:cNvPr>
          <p:cNvGrpSpPr/>
          <p:nvPr/>
        </p:nvGrpSpPr>
        <p:grpSpPr>
          <a:xfrm>
            <a:off x="689441" y="1962157"/>
            <a:ext cx="479639" cy="479639"/>
            <a:chOff x="2959100" y="1866900"/>
            <a:chExt cx="1536700" cy="1536700"/>
          </a:xfrm>
        </p:grpSpPr>
        <p:sp>
          <p:nvSpPr>
            <p:cNvPr id="15" name="椭圆 14">
              <a:extLst>
                <a:ext uri="{FF2B5EF4-FFF2-40B4-BE49-F238E27FC236}">
                  <a16:creationId xmlns:a16="http://schemas.microsoft.com/office/drawing/2014/main" id="{BCD083A0-93D2-4A6C-9DC8-0CA20465CBD7}"/>
                </a:ext>
              </a:extLst>
            </p:cNvPr>
            <p:cNvSpPr/>
            <p:nvPr/>
          </p:nvSpPr>
          <p:spPr>
            <a:xfrm>
              <a:off x="2959100" y="1866900"/>
              <a:ext cx="1536700" cy="1536700"/>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n-ea"/>
                <a:sym typeface="+mn-lt"/>
              </a:endParaRPr>
            </a:p>
          </p:txBody>
        </p:sp>
        <p:sp>
          <p:nvSpPr>
            <p:cNvPr id="16" name="椭圆 2">
              <a:extLst>
                <a:ext uri="{FF2B5EF4-FFF2-40B4-BE49-F238E27FC236}">
                  <a16:creationId xmlns:a16="http://schemas.microsoft.com/office/drawing/2014/main" id="{222D2F7B-3065-4F24-A495-18AE5D13FB72}"/>
                </a:ext>
              </a:extLst>
            </p:cNvPr>
            <p:cNvSpPr/>
            <p:nvPr/>
          </p:nvSpPr>
          <p:spPr>
            <a:xfrm>
              <a:off x="3361590" y="2294246"/>
              <a:ext cx="731720" cy="682008"/>
            </a:xfrm>
            <a:custGeom>
              <a:avLst/>
              <a:gdLst>
                <a:gd name="T0" fmla="*/ 2356 w 6533"/>
                <a:gd name="T1" fmla="*/ 1983 h 6099"/>
                <a:gd name="T2" fmla="*/ 1269 w 6533"/>
                <a:gd name="T3" fmla="*/ 3356 h 6099"/>
                <a:gd name="T4" fmla="*/ 905 w 6533"/>
                <a:gd name="T5" fmla="*/ 3279 h 6099"/>
                <a:gd name="T6" fmla="*/ 0 w 6533"/>
                <a:gd name="T7" fmla="*/ 4184 h 6099"/>
                <a:gd name="T8" fmla="*/ 905 w 6533"/>
                <a:gd name="T9" fmla="*/ 5090 h 6099"/>
                <a:gd name="T10" fmla="*/ 1811 w 6533"/>
                <a:gd name="T11" fmla="*/ 4184 h 6099"/>
                <a:gd name="T12" fmla="*/ 1628 w 6533"/>
                <a:gd name="T13" fmla="*/ 3639 h 6099"/>
                <a:gd name="T14" fmla="*/ 2715 w 6533"/>
                <a:gd name="T15" fmla="*/ 2266 h 6099"/>
                <a:gd name="T16" fmla="*/ 3037 w 6533"/>
                <a:gd name="T17" fmla="*/ 2378 h 6099"/>
                <a:gd name="T18" fmla="*/ 3037 w 6533"/>
                <a:gd name="T19" fmla="*/ 4318 h 6099"/>
                <a:gd name="T20" fmla="*/ 2360 w 6533"/>
                <a:gd name="T21" fmla="*/ 5194 h 6099"/>
                <a:gd name="T22" fmla="*/ 3265 w 6533"/>
                <a:gd name="T23" fmla="*/ 6099 h 6099"/>
                <a:gd name="T24" fmla="*/ 4171 w 6533"/>
                <a:gd name="T25" fmla="*/ 5194 h 6099"/>
                <a:gd name="T26" fmla="*/ 3493 w 6533"/>
                <a:gd name="T27" fmla="*/ 4318 h 6099"/>
                <a:gd name="T28" fmla="*/ 3493 w 6533"/>
                <a:gd name="T29" fmla="*/ 2379 h 6099"/>
                <a:gd name="T30" fmla="*/ 3805 w 6533"/>
                <a:gd name="T31" fmla="*/ 2272 h 6099"/>
                <a:gd name="T32" fmla="*/ 4893 w 6533"/>
                <a:gd name="T33" fmla="*/ 3652 h 6099"/>
                <a:gd name="T34" fmla="*/ 4719 w 6533"/>
                <a:gd name="T35" fmla="*/ 4186 h 6099"/>
                <a:gd name="T36" fmla="*/ 5624 w 6533"/>
                <a:gd name="T37" fmla="*/ 5091 h 6099"/>
                <a:gd name="T38" fmla="*/ 6533 w 6533"/>
                <a:gd name="T39" fmla="*/ 4184 h 6099"/>
                <a:gd name="T40" fmla="*/ 5628 w 6533"/>
                <a:gd name="T41" fmla="*/ 3279 h 6099"/>
                <a:gd name="T42" fmla="*/ 5251 w 6533"/>
                <a:gd name="T43" fmla="*/ 3362 h 6099"/>
                <a:gd name="T44" fmla="*/ 4169 w 6533"/>
                <a:gd name="T45" fmla="*/ 1991 h 6099"/>
                <a:gd name="T46" fmla="*/ 4468 w 6533"/>
                <a:gd name="T47" fmla="*/ 1200 h 6099"/>
                <a:gd name="T48" fmla="*/ 3268 w 6533"/>
                <a:gd name="T49" fmla="*/ 0 h 6099"/>
                <a:gd name="T50" fmla="*/ 2068 w 6533"/>
                <a:gd name="T51" fmla="*/ 1200 h 6099"/>
                <a:gd name="T52" fmla="*/ 2356 w 6533"/>
                <a:gd name="T53" fmla="*/ 1983 h 6099"/>
                <a:gd name="T54" fmla="*/ 905 w 6533"/>
                <a:gd name="T55" fmla="*/ 4634 h 6099"/>
                <a:gd name="T56" fmla="*/ 457 w 6533"/>
                <a:gd name="T57" fmla="*/ 4186 h 6099"/>
                <a:gd name="T58" fmla="*/ 905 w 6533"/>
                <a:gd name="T59" fmla="*/ 3738 h 6099"/>
                <a:gd name="T60" fmla="*/ 1353 w 6533"/>
                <a:gd name="T61" fmla="*/ 4186 h 6099"/>
                <a:gd name="T62" fmla="*/ 905 w 6533"/>
                <a:gd name="T63" fmla="*/ 4634 h 6099"/>
                <a:gd name="T64" fmla="*/ 3715 w 6533"/>
                <a:gd name="T65" fmla="*/ 5196 h 6099"/>
                <a:gd name="T66" fmla="*/ 3267 w 6533"/>
                <a:gd name="T67" fmla="*/ 5644 h 6099"/>
                <a:gd name="T68" fmla="*/ 2819 w 6533"/>
                <a:gd name="T69" fmla="*/ 5196 h 6099"/>
                <a:gd name="T70" fmla="*/ 3259 w 6533"/>
                <a:gd name="T71" fmla="*/ 4748 h 6099"/>
                <a:gd name="T72" fmla="*/ 3268 w 6533"/>
                <a:gd name="T73" fmla="*/ 4748 h 6099"/>
                <a:gd name="T74" fmla="*/ 3277 w 6533"/>
                <a:gd name="T75" fmla="*/ 4748 h 6099"/>
                <a:gd name="T76" fmla="*/ 3715 w 6533"/>
                <a:gd name="T77" fmla="*/ 5196 h 6099"/>
                <a:gd name="T78" fmla="*/ 6076 w 6533"/>
                <a:gd name="T79" fmla="*/ 4184 h 6099"/>
                <a:gd name="T80" fmla="*/ 5628 w 6533"/>
                <a:gd name="T81" fmla="*/ 4632 h 6099"/>
                <a:gd name="T82" fmla="*/ 5180 w 6533"/>
                <a:gd name="T83" fmla="*/ 4184 h 6099"/>
                <a:gd name="T84" fmla="*/ 5628 w 6533"/>
                <a:gd name="T85" fmla="*/ 3736 h 6099"/>
                <a:gd name="T86" fmla="*/ 6076 w 6533"/>
                <a:gd name="T87" fmla="*/ 4184 h 6099"/>
                <a:gd name="T88" fmla="*/ 3267 w 6533"/>
                <a:gd name="T89" fmla="*/ 458 h 6099"/>
                <a:gd name="T90" fmla="*/ 4009 w 6533"/>
                <a:gd name="T91" fmla="*/ 1200 h 6099"/>
                <a:gd name="T92" fmla="*/ 3267 w 6533"/>
                <a:gd name="T93" fmla="*/ 1943 h 6099"/>
                <a:gd name="T94" fmla="*/ 2524 w 6533"/>
                <a:gd name="T95" fmla="*/ 1200 h 6099"/>
                <a:gd name="T96" fmla="*/ 3267 w 6533"/>
                <a:gd name="T97" fmla="*/ 45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533" h="6099">
                  <a:moveTo>
                    <a:pt x="2356" y="1983"/>
                  </a:moveTo>
                  <a:lnTo>
                    <a:pt x="1269" y="3356"/>
                  </a:lnTo>
                  <a:cubicBezTo>
                    <a:pt x="1157" y="3307"/>
                    <a:pt x="1035" y="3279"/>
                    <a:pt x="905" y="3279"/>
                  </a:cubicBezTo>
                  <a:cubicBezTo>
                    <a:pt x="407" y="3279"/>
                    <a:pt x="0" y="3686"/>
                    <a:pt x="0" y="4184"/>
                  </a:cubicBezTo>
                  <a:cubicBezTo>
                    <a:pt x="0" y="4683"/>
                    <a:pt x="407" y="5090"/>
                    <a:pt x="905" y="5090"/>
                  </a:cubicBezTo>
                  <a:cubicBezTo>
                    <a:pt x="1404" y="5090"/>
                    <a:pt x="1811" y="4683"/>
                    <a:pt x="1811" y="4184"/>
                  </a:cubicBezTo>
                  <a:cubicBezTo>
                    <a:pt x="1811" y="3980"/>
                    <a:pt x="1743" y="3791"/>
                    <a:pt x="1628" y="3639"/>
                  </a:cubicBezTo>
                  <a:lnTo>
                    <a:pt x="2715" y="2266"/>
                  </a:lnTo>
                  <a:cubicBezTo>
                    <a:pt x="2815" y="2318"/>
                    <a:pt x="2924" y="2356"/>
                    <a:pt x="3037" y="2378"/>
                  </a:cubicBezTo>
                  <a:lnTo>
                    <a:pt x="3037" y="4318"/>
                  </a:lnTo>
                  <a:cubicBezTo>
                    <a:pt x="2648" y="4419"/>
                    <a:pt x="2360" y="4774"/>
                    <a:pt x="2360" y="5194"/>
                  </a:cubicBezTo>
                  <a:cubicBezTo>
                    <a:pt x="2360" y="5694"/>
                    <a:pt x="2767" y="6099"/>
                    <a:pt x="3265" y="6099"/>
                  </a:cubicBezTo>
                  <a:cubicBezTo>
                    <a:pt x="3764" y="6099"/>
                    <a:pt x="4171" y="5692"/>
                    <a:pt x="4171" y="5194"/>
                  </a:cubicBezTo>
                  <a:cubicBezTo>
                    <a:pt x="4171" y="4774"/>
                    <a:pt x="3883" y="4419"/>
                    <a:pt x="3493" y="4318"/>
                  </a:cubicBezTo>
                  <a:lnTo>
                    <a:pt x="3493" y="2379"/>
                  </a:lnTo>
                  <a:cubicBezTo>
                    <a:pt x="3604" y="2358"/>
                    <a:pt x="3708" y="2322"/>
                    <a:pt x="3805" y="2272"/>
                  </a:cubicBezTo>
                  <a:lnTo>
                    <a:pt x="4893" y="3652"/>
                  </a:lnTo>
                  <a:cubicBezTo>
                    <a:pt x="4784" y="3802"/>
                    <a:pt x="4719" y="3986"/>
                    <a:pt x="4719" y="4186"/>
                  </a:cubicBezTo>
                  <a:cubicBezTo>
                    <a:pt x="4719" y="4684"/>
                    <a:pt x="5125" y="5091"/>
                    <a:pt x="5624" y="5091"/>
                  </a:cubicBezTo>
                  <a:cubicBezTo>
                    <a:pt x="6123" y="5091"/>
                    <a:pt x="6533" y="4684"/>
                    <a:pt x="6533" y="4184"/>
                  </a:cubicBezTo>
                  <a:cubicBezTo>
                    <a:pt x="6533" y="3686"/>
                    <a:pt x="6127" y="3279"/>
                    <a:pt x="5628" y="3279"/>
                  </a:cubicBezTo>
                  <a:cubicBezTo>
                    <a:pt x="5493" y="3279"/>
                    <a:pt x="5365" y="3308"/>
                    <a:pt x="5251" y="3362"/>
                  </a:cubicBezTo>
                  <a:lnTo>
                    <a:pt x="4169" y="1991"/>
                  </a:lnTo>
                  <a:cubicBezTo>
                    <a:pt x="4355" y="1779"/>
                    <a:pt x="4468" y="1503"/>
                    <a:pt x="4468" y="1200"/>
                  </a:cubicBezTo>
                  <a:cubicBezTo>
                    <a:pt x="4468" y="539"/>
                    <a:pt x="3929" y="0"/>
                    <a:pt x="3268" y="0"/>
                  </a:cubicBezTo>
                  <a:cubicBezTo>
                    <a:pt x="2607" y="0"/>
                    <a:pt x="2068" y="539"/>
                    <a:pt x="2068" y="1200"/>
                  </a:cubicBezTo>
                  <a:cubicBezTo>
                    <a:pt x="2067" y="1499"/>
                    <a:pt x="2176" y="1772"/>
                    <a:pt x="2356" y="1983"/>
                  </a:cubicBezTo>
                  <a:close/>
                  <a:moveTo>
                    <a:pt x="905" y="4634"/>
                  </a:moveTo>
                  <a:cubicBezTo>
                    <a:pt x="659" y="4634"/>
                    <a:pt x="457" y="4432"/>
                    <a:pt x="457" y="4186"/>
                  </a:cubicBezTo>
                  <a:cubicBezTo>
                    <a:pt x="457" y="3939"/>
                    <a:pt x="659" y="3738"/>
                    <a:pt x="905" y="3738"/>
                  </a:cubicBezTo>
                  <a:cubicBezTo>
                    <a:pt x="1152" y="3738"/>
                    <a:pt x="1353" y="3939"/>
                    <a:pt x="1353" y="4186"/>
                  </a:cubicBezTo>
                  <a:cubicBezTo>
                    <a:pt x="1353" y="4432"/>
                    <a:pt x="1153" y="4634"/>
                    <a:pt x="905" y="4634"/>
                  </a:cubicBezTo>
                  <a:close/>
                  <a:moveTo>
                    <a:pt x="3715" y="5196"/>
                  </a:moveTo>
                  <a:cubicBezTo>
                    <a:pt x="3715" y="5443"/>
                    <a:pt x="3513" y="5644"/>
                    <a:pt x="3267" y="5644"/>
                  </a:cubicBezTo>
                  <a:cubicBezTo>
                    <a:pt x="3020" y="5644"/>
                    <a:pt x="2819" y="5443"/>
                    <a:pt x="2819" y="5196"/>
                  </a:cubicBezTo>
                  <a:cubicBezTo>
                    <a:pt x="2819" y="4952"/>
                    <a:pt x="3015" y="4754"/>
                    <a:pt x="3259" y="4748"/>
                  </a:cubicBezTo>
                  <a:lnTo>
                    <a:pt x="3268" y="4748"/>
                  </a:lnTo>
                  <a:lnTo>
                    <a:pt x="3277" y="4748"/>
                  </a:lnTo>
                  <a:cubicBezTo>
                    <a:pt x="3519" y="4752"/>
                    <a:pt x="3715" y="4952"/>
                    <a:pt x="3715" y="5196"/>
                  </a:cubicBezTo>
                  <a:close/>
                  <a:moveTo>
                    <a:pt x="6076" y="4184"/>
                  </a:moveTo>
                  <a:cubicBezTo>
                    <a:pt x="6076" y="4431"/>
                    <a:pt x="5875" y="4632"/>
                    <a:pt x="5628" y="4632"/>
                  </a:cubicBezTo>
                  <a:cubicBezTo>
                    <a:pt x="5381" y="4632"/>
                    <a:pt x="5180" y="4431"/>
                    <a:pt x="5180" y="4184"/>
                  </a:cubicBezTo>
                  <a:cubicBezTo>
                    <a:pt x="5180" y="3938"/>
                    <a:pt x="5381" y="3736"/>
                    <a:pt x="5628" y="3736"/>
                  </a:cubicBezTo>
                  <a:cubicBezTo>
                    <a:pt x="5875" y="3736"/>
                    <a:pt x="6076" y="3938"/>
                    <a:pt x="6076" y="4184"/>
                  </a:cubicBezTo>
                  <a:close/>
                  <a:moveTo>
                    <a:pt x="3267" y="458"/>
                  </a:moveTo>
                  <a:cubicBezTo>
                    <a:pt x="3676" y="458"/>
                    <a:pt x="4009" y="791"/>
                    <a:pt x="4009" y="1200"/>
                  </a:cubicBezTo>
                  <a:cubicBezTo>
                    <a:pt x="4009" y="1610"/>
                    <a:pt x="3676" y="1943"/>
                    <a:pt x="3267" y="1943"/>
                  </a:cubicBezTo>
                  <a:cubicBezTo>
                    <a:pt x="2857" y="1943"/>
                    <a:pt x="2524" y="1610"/>
                    <a:pt x="2524" y="1200"/>
                  </a:cubicBezTo>
                  <a:cubicBezTo>
                    <a:pt x="2524" y="791"/>
                    <a:pt x="2857" y="458"/>
                    <a:pt x="3267" y="458"/>
                  </a:cubicBezTo>
                  <a:close/>
                </a:path>
              </a:pathLst>
            </a:custGeom>
            <a:solidFill>
              <a:schemeClr val="bg1"/>
            </a:solidFill>
            <a:ln>
              <a:noFill/>
            </a:ln>
            <a:effectLst>
              <a:outerShdw blurRad="6731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n-ea"/>
                <a:sym typeface="+mn-lt"/>
              </a:endParaRPr>
            </a:p>
          </p:txBody>
        </p:sp>
      </p:grpSp>
      <p:grpSp>
        <p:nvGrpSpPr>
          <p:cNvPr id="17" name="组合 16">
            <a:extLst>
              <a:ext uri="{FF2B5EF4-FFF2-40B4-BE49-F238E27FC236}">
                <a16:creationId xmlns:a16="http://schemas.microsoft.com/office/drawing/2014/main" id="{BB50641B-8219-46B6-B672-227BB3D114B8}"/>
              </a:ext>
            </a:extLst>
          </p:cNvPr>
          <p:cNvGrpSpPr/>
          <p:nvPr/>
        </p:nvGrpSpPr>
        <p:grpSpPr>
          <a:xfrm>
            <a:off x="689440" y="2899180"/>
            <a:ext cx="479639" cy="479639"/>
            <a:chOff x="2959100" y="1866900"/>
            <a:chExt cx="1536700" cy="1536700"/>
          </a:xfrm>
        </p:grpSpPr>
        <p:sp>
          <p:nvSpPr>
            <p:cNvPr id="18" name="椭圆 17">
              <a:extLst>
                <a:ext uri="{FF2B5EF4-FFF2-40B4-BE49-F238E27FC236}">
                  <a16:creationId xmlns:a16="http://schemas.microsoft.com/office/drawing/2014/main" id="{01B4C393-74BE-4310-8DBA-A72AFCB1F6A2}"/>
                </a:ext>
              </a:extLst>
            </p:cNvPr>
            <p:cNvSpPr/>
            <p:nvPr/>
          </p:nvSpPr>
          <p:spPr>
            <a:xfrm>
              <a:off x="2959100" y="1866900"/>
              <a:ext cx="1536700" cy="1536700"/>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n-ea"/>
                <a:sym typeface="+mn-lt"/>
              </a:endParaRPr>
            </a:p>
          </p:txBody>
        </p:sp>
        <p:sp>
          <p:nvSpPr>
            <p:cNvPr id="19" name="椭圆 2">
              <a:extLst>
                <a:ext uri="{FF2B5EF4-FFF2-40B4-BE49-F238E27FC236}">
                  <a16:creationId xmlns:a16="http://schemas.microsoft.com/office/drawing/2014/main" id="{216341F7-73CB-44FD-BB8D-1258093675C2}"/>
                </a:ext>
              </a:extLst>
            </p:cNvPr>
            <p:cNvSpPr/>
            <p:nvPr/>
          </p:nvSpPr>
          <p:spPr>
            <a:xfrm>
              <a:off x="3361590" y="2407475"/>
              <a:ext cx="731720" cy="455550"/>
            </a:xfrm>
            <a:custGeom>
              <a:avLst/>
              <a:gdLst>
                <a:gd name="connsiteX0" fmla="*/ 284157 w 607639"/>
                <a:gd name="connsiteY0" fmla="*/ 258998 h 378301"/>
                <a:gd name="connsiteX1" fmla="*/ 274010 w 607639"/>
                <a:gd name="connsiteY1" fmla="*/ 269127 h 378301"/>
                <a:gd name="connsiteX2" fmla="*/ 284157 w 607639"/>
                <a:gd name="connsiteY2" fmla="*/ 279345 h 378301"/>
                <a:gd name="connsiteX3" fmla="*/ 429684 w 607639"/>
                <a:gd name="connsiteY3" fmla="*/ 279345 h 378301"/>
                <a:gd name="connsiteX4" fmla="*/ 439831 w 607639"/>
                <a:gd name="connsiteY4" fmla="*/ 269127 h 378301"/>
                <a:gd name="connsiteX5" fmla="*/ 429684 w 607639"/>
                <a:gd name="connsiteY5" fmla="*/ 258998 h 378301"/>
                <a:gd name="connsiteX6" fmla="*/ 284157 w 607639"/>
                <a:gd name="connsiteY6" fmla="*/ 241051 h 378301"/>
                <a:gd name="connsiteX7" fmla="*/ 429684 w 607639"/>
                <a:gd name="connsiteY7" fmla="*/ 241051 h 378301"/>
                <a:gd name="connsiteX8" fmla="*/ 457899 w 607639"/>
                <a:gd name="connsiteY8" fmla="*/ 269127 h 378301"/>
                <a:gd name="connsiteX9" fmla="*/ 429684 w 607639"/>
                <a:gd name="connsiteY9" fmla="*/ 297292 h 378301"/>
                <a:gd name="connsiteX10" fmla="*/ 284157 w 607639"/>
                <a:gd name="connsiteY10" fmla="*/ 297292 h 378301"/>
                <a:gd name="connsiteX11" fmla="*/ 255941 w 607639"/>
                <a:gd name="connsiteY11" fmla="*/ 269127 h 378301"/>
                <a:gd name="connsiteX12" fmla="*/ 284157 w 607639"/>
                <a:gd name="connsiteY12" fmla="*/ 241051 h 378301"/>
                <a:gd name="connsiteX13" fmla="*/ 131013 w 607639"/>
                <a:gd name="connsiteY13" fmla="*/ 231093 h 378301"/>
                <a:gd name="connsiteX14" fmla="*/ 122556 w 607639"/>
                <a:gd name="connsiteY14" fmla="*/ 233759 h 378301"/>
                <a:gd name="connsiteX15" fmla="*/ 122556 w 607639"/>
                <a:gd name="connsiteY15" fmla="*/ 301298 h 378301"/>
                <a:gd name="connsiteX16" fmla="*/ 134217 w 607639"/>
                <a:gd name="connsiteY16" fmla="*/ 297655 h 378301"/>
                <a:gd name="connsiteX17" fmla="*/ 139558 w 607639"/>
                <a:gd name="connsiteY17" fmla="*/ 297655 h 378301"/>
                <a:gd name="connsiteX18" fmla="*/ 151575 w 607639"/>
                <a:gd name="connsiteY18" fmla="*/ 301387 h 378301"/>
                <a:gd name="connsiteX19" fmla="*/ 151575 w 607639"/>
                <a:gd name="connsiteY19" fmla="*/ 233759 h 378301"/>
                <a:gd name="connsiteX20" fmla="*/ 142763 w 607639"/>
                <a:gd name="connsiteY20" fmla="*/ 231093 h 378301"/>
                <a:gd name="connsiteX21" fmla="*/ 131013 w 607639"/>
                <a:gd name="connsiteY21" fmla="*/ 231093 h 378301"/>
                <a:gd name="connsiteX22" fmla="*/ 188428 w 607639"/>
                <a:gd name="connsiteY22" fmla="*/ 214475 h 378301"/>
                <a:gd name="connsiteX23" fmla="*/ 183354 w 607639"/>
                <a:gd name="connsiteY23" fmla="*/ 219185 h 378301"/>
                <a:gd name="connsiteX24" fmla="*/ 169646 w 607639"/>
                <a:gd name="connsiteY24" fmla="*/ 231182 h 378301"/>
                <a:gd name="connsiteX25" fmla="*/ 169646 w 607639"/>
                <a:gd name="connsiteY25" fmla="*/ 306897 h 378301"/>
                <a:gd name="connsiteX26" fmla="*/ 188428 w 607639"/>
                <a:gd name="connsiteY26" fmla="*/ 312584 h 378301"/>
                <a:gd name="connsiteX27" fmla="*/ 85348 w 607639"/>
                <a:gd name="connsiteY27" fmla="*/ 214475 h 378301"/>
                <a:gd name="connsiteX28" fmla="*/ 85348 w 607639"/>
                <a:gd name="connsiteY28" fmla="*/ 312584 h 378301"/>
                <a:gd name="connsiteX29" fmla="*/ 104486 w 607639"/>
                <a:gd name="connsiteY29" fmla="*/ 306719 h 378301"/>
                <a:gd name="connsiteX30" fmla="*/ 104486 w 607639"/>
                <a:gd name="connsiteY30" fmla="*/ 231360 h 378301"/>
                <a:gd name="connsiteX31" fmla="*/ 90421 w 607639"/>
                <a:gd name="connsiteY31" fmla="*/ 219185 h 378301"/>
                <a:gd name="connsiteX32" fmla="*/ 85348 w 607639"/>
                <a:gd name="connsiteY32" fmla="*/ 214475 h 378301"/>
                <a:gd name="connsiteX33" fmla="*/ 284161 w 607639"/>
                <a:gd name="connsiteY33" fmla="*/ 178566 h 378301"/>
                <a:gd name="connsiteX34" fmla="*/ 274013 w 607639"/>
                <a:gd name="connsiteY34" fmla="*/ 188692 h 378301"/>
                <a:gd name="connsiteX35" fmla="*/ 284161 w 607639"/>
                <a:gd name="connsiteY35" fmla="*/ 198817 h 378301"/>
                <a:gd name="connsiteX36" fmla="*/ 514640 w 607639"/>
                <a:gd name="connsiteY36" fmla="*/ 198817 h 378301"/>
                <a:gd name="connsiteX37" fmla="*/ 524789 w 607639"/>
                <a:gd name="connsiteY37" fmla="*/ 188692 h 378301"/>
                <a:gd name="connsiteX38" fmla="*/ 514640 w 607639"/>
                <a:gd name="connsiteY38" fmla="*/ 178566 h 378301"/>
                <a:gd name="connsiteX39" fmla="*/ 284161 w 607639"/>
                <a:gd name="connsiteY39" fmla="*/ 160536 h 378301"/>
                <a:gd name="connsiteX40" fmla="*/ 514640 w 607639"/>
                <a:gd name="connsiteY40" fmla="*/ 160536 h 378301"/>
                <a:gd name="connsiteX41" fmla="*/ 542860 w 607639"/>
                <a:gd name="connsiteY41" fmla="*/ 188692 h 378301"/>
                <a:gd name="connsiteX42" fmla="*/ 514640 w 607639"/>
                <a:gd name="connsiteY42" fmla="*/ 216847 h 378301"/>
                <a:gd name="connsiteX43" fmla="*/ 284161 w 607639"/>
                <a:gd name="connsiteY43" fmla="*/ 216847 h 378301"/>
                <a:gd name="connsiteX44" fmla="*/ 255941 w 607639"/>
                <a:gd name="connsiteY44" fmla="*/ 188692 h 378301"/>
                <a:gd name="connsiteX45" fmla="*/ 284161 w 607639"/>
                <a:gd name="connsiteY45" fmla="*/ 160536 h 378301"/>
                <a:gd name="connsiteX46" fmla="*/ 284161 w 607639"/>
                <a:gd name="connsiteY46" fmla="*/ 96804 h 378301"/>
                <a:gd name="connsiteX47" fmla="*/ 274013 w 607639"/>
                <a:gd name="connsiteY47" fmla="*/ 106942 h 378301"/>
                <a:gd name="connsiteX48" fmla="*/ 284161 w 607639"/>
                <a:gd name="connsiteY48" fmla="*/ 117080 h 378301"/>
                <a:gd name="connsiteX49" fmla="*/ 514640 w 607639"/>
                <a:gd name="connsiteY49" fmla="*/ 117080 h 378301"/>
                <a:gd name="connsiteX50" fmla="*/ 524789 w 607639"/>
                <a:gd name="connsiteY50" fmla="*/ 106942 h 378301"/>
                <a:gd name="connsiteX51" fmla="*/ 514640 w 607639"/>
                <a:gd name="connsiteY51" fmla="*/ 96804 h 378301"/>
                <a:gd name="connsiteX52" fmla="*/ 136898 w 607639"/>
                <a:gd name="connsiteY52" fmla="*/ 85627 h 378301"/>
                <a:gd name="connsiteX53" fmla="*/ 87782 w 607639"/>
                <a:gd name="connsiteY53" fmla="*/ 134780 h 378301"/>
                <a:gd name="connsiteX54" fmla="*/ 136898 w 607639"/>
                <a:gd name="connsiteY54" fmla="*/ 183844 h 378301"/>
                <a:gd name="connsiteX55" fmla="*/ 186103 w 607639"/>
                <a:gd name="connsiteY55" fmla="*/ 134780 h 378301"/>
                <a:gd name="connsiteX56" fmla="*/ 136898 w 607639"/>
                <a:gd name="connsiteY56" fmla="*/ 85627 h 378301"/>
                <a:gd name="connsiteX57" fmla="*/ 284161 w 607639"/>
                <a:gd name="connsiteY57" fmla="*/ 78751 h 378301"/>
                <a:gd name="connsiteX58" fmla="*/ 514640 w 607639"/>
                <a:gd name="connsiteY58" fmla="*/ 78751 h 378301"/>
                <a:gd name="connsiteX59" fmla="*/ 542860 w 607639"/>
                <a:gd name="connsiteY59" fmla="*/ 106942 h 378301"/>
                <a:gd name="connsiteX60" fmla="*/ 514640 w 607639"/>
                <a:gd name="connsiteY60" fmla="*/ 135133 h 378301"/>
                <a:gd name="connsiteX61" fmla="*/ 284161 w 607639"/>
                <a:gd name="connsiteY61" fmla="*/ 135133 h 378301"/>
                <a:gd name="connsiteX62" fmla="*/ 255941 w 607639"/>
                <a:gd name="connsiteY62" fmla="*/ 106942 h 378301"/>
                <a:gd name="connsiteX63" fmla="*/ 284161 w 607639"/>
                <a:gd name="connsiteY63" fmla="*/ 78751 h 378301"/>
                <a:gd name="connsiteX64" fmla="*/ 136898 w 607639"/>
                <a:gd name="connsiteY64" fmla="*/ 67672 h 378301"/>
                <a:gd name="connsiteX65" fmla="*/ 204076 w 607639"/>
                <a:gd name="connsiteY65" fmla="*/ 134780 h 378301"/>
                <a:gd name="connsiteX66" fmla="*/ 136898 w 607639"/>
                <a:gd name="connsiteY66" fmla="*/ 201887 h 378301"/>
                <a:gd name="connsiteX67" fmla="*/ 69719 w 607639"/>
                <a:gd name="connsiteY67" fmla="*/ 134780 h 378301"/>
                <a:gd name="connsiteX68" fmla="*/ 136898 w 607639"/>
                <a:gd name="connsiteY68" fmla="*/ 67672 h 378301"/>
                <a:gd name="connsiteX69" fmla="*/ 127719 w 607639"/>
                <a:gd name="connsiteY69" fmla="*/ 56825 h 378301"/>
                <a:gd name="connsiteX70" fmla="*/ 101726 w 607639"/>
                <a:gd name="connsiteY70" fmla="*/ 64468 h 378301"/>
                <a:gd name="connsiteX71" fmla="*/ 86238 w 607639"/>
                <a:gd name="connsiteY71" fmla="*/ 74421 h 378301"/>
                <a:gd name="connsiteX72" fmla="*/ 68434 w 607639"/>
                <a:gd name="connsiteY72" fmla="*/ 94860 h 378301"/>
                <a:gd name="connsiteX73" fmla="*/ 60868 w 607639"/>
                <a:gd name="connsiteY73" fmla="*/ 111567 h 378301"/>
                <a:gd name="connsiteX74" fmla="*/ 56951 w 607639"/>
                <a:gd name="connsiteY74" fmla="*/ 138316 h 378301"/>
                <a:gd name="connsiteX75" fmla="*/ 59621 w 607639"/>
                <a:gd name="connsiteY75" fmla="*/ 156534 h 378301"/>
                <a:gd name="connsiteX76" fmla="*/ 70838 w 607639"/>
                <a:gd name="connsiteY76" fmla="*/ 181150 h 378301"/>
                <a:gd name="connsiteX77" fmla="*/ 82855 w 607639"/>
                <a:gd name="connsiteY77" fmla="*/ 195013 h 378301"/>
                <a:gd name="connsiteX78" fmla="*/ 105732 w 607639"/>
                <a:gd name="connsiteY78" fmla="*/ 209676 h 378301"/>
                <a:gd name="connsiteX79" fmla="*/ 123357 w 607639"/>
                <a:gd name="connsiteY79" fmla="*/ 214831 h 378301"/>
                <a:gd name="connsiteX80" fmla="*/ 136888 w 607639"/>
                <a:gd name="connsiteY80" fmla="*/ 211809 h 378301"/>
                <a:gd name="connsiteX81" fmla="*/ 150418 w 607639"/>
                <a:gd name="connsiteY81" fmla="*/ 214831 h 378301"/>
                <a:gd name="connsiteX82" fmla="*/ 168132 w 607639"/>
                <a:gd name="connsiteY82" fmla="*/ 209676 h 378301"/>
                <a:gd name="connsiteX83" fmla="*/ 190920 w 607639"/>
                <a:gd name="connsiteY83" fmla="*/ 195013 h 378301"/>
                <a:gd name="connsiteX84" fmla="*/ 202938 w 607639"/>
                <a:gd name="connsiteY84" fmla="*/ 181150 h 378301"/>
                <a:gd name="connsiteX85" fmla="*/ 214243 w 607639"/>
                <a:gd name="connsiteY85" fmla="*/ 156534 h 378301"/>
                <a:gd name="connsiteX86" fmla="*/ 216824 w 607639"/>
                <a:gd name="connsiteY86" fmla="*/ 138316 h 378301"/>
                <a:gd name="connsiteX87" fmla="*/ 212996 w 607639"/>
                <a:gd name="connsiteY87" fmla="*/ 111567 h 378301"/>
                <a:gd name="connsiteX88" fmla="*/ 205341 w 607639"/>
                <a:gd name="connsiteY88" fmla="*/ 94860 h 378301"/>
                <a:gd name="connsiteX89" fmla="*/ 187538 w 607639"/>
                <a:gd name="connsiteY89" fmla="*/ 74421 h 378301"/>
                <a:gd name="connsiteX90" fmla="*/ 172138 w 607639"/>
                <a:gd name="connsiteY90" fmla="*/ 64468 h 378301"/>
                <a:gd name="connsiteX91" fmla="*/ 146056 w 607639"/>
                <a:gd name="connsiteY91" fmla="*/ 56825 h 378301"/>
                <a:gd name="connsiteX92" fmla="*/ 127719 w 607639"/>
                <a:gd name="connsiteY92" fmla="*/ 56825 h 378301"/>
                <a:gd name="connsiteX93" fmla="*/ 136899 w 607639"/>
                <a:gd name="connsiteY93" fmla="*/ 35386 h 378301"/>
                <a:gd name="connsiteX94" fmla="*/ 158074 w 607639"/>
                <a:gd name="connsiteY94" fmla="*/ 43317 h 378301"/>
                <a:gd name="connsiteX95" fmla="*/ 169379 w 607639"/>
                <a:gd name="connsiteY95" fmla="*/ 46694 h 378301"/>
                <a:gd name="connsiteX96" fmla="*/ 204896 w 607639"/>
                <a:gd name="connsiteY96" fmla="*/ 69533 h 378301"/>
                <a:gd name="connsiteX97" fmla="*/ 212640 w 607639"/>
                <a:gd name="connsiteY97" fmla="*/ 78420 h 378301"/>
                <a:gd name="connsiteX98" fmla="*/ 230265 w 607639"/>
                <a:gd name="connsiteY98" fmla="*/ 116810 h 378301"/>
                <a:gd name="connsiteX99" fmla="*/ 231868 w 607639"/>
                <a:gd name="connsiteY99" fmla="*/ 128452 h 378301"/>
                <a:gd name="connsiteX100" fmla="*/ 225904 w 607639"/>
                <a:gd name="connsiteY100" fmla="*/ 170219 h 378301"/>
                <a:gd name="connsiteX101" fmla="*/ 221008 w 607639"/>
                <a:gd name="connsiteY101" fmla="*/ 180972 h 378301"/>
                <a:gd name="connsiteX102" fmla="*/ 206498 w 607639"/>
                <a:gd name="connsiteY102" fmla="*/ 207988 h 378301"/>
                <a:gd name="connsiteX103" fmla="*/ 206498 w 607639"/>
                <a:gd name="connsiteY103" fmla="*/ 324759 h 378301"/>
                <a:gd name="connsiteX104" fmla="*/ 202848 w 607639"/>
                <a:gd name="connsiteY104" fmla="*/ 332046 h 378301"/>
                <a:gd name="connsiteX105" fmla="*/ 197508 w 607639"/>
                <a:gd name="connsiteY105" fmla="*/ 333824 h 378301"/>
                <a:gd name="connsiteX106" fmla="*/ 194837 w 607639"/>
                <a:gd name="connsiteY106" fmla="*/ 333379 h 378301"/>
                <a:gd name="connsiteX107" fmla="*/ 136888 w 607639"/>
                <a:gd name="connsiteY107" fmla="*/ 315695 h 378301"/>
                <a:gd name="connsiteX108" fmla="*/ 116236 w 607639"/>
                <a:gd name="connsiteY108" fmla="*/ 322004 h 378301"/>
                <a:gd name="connsiteX109" fmla="*/ 116147 w 607639"/>
                <a:gd name="connsiteY109" fmla="*/ 322004 h 378301"/>
                <a:gd name="connsiteX110" fmla="*/ 78938 w 607639"/>
                <a:gd name="connsiteY110" fmla="*/ 333379 h 378301"/>
                <a:gd name="connsiteX111" fmla="*/ 70927 w 607639"/>
                <a:gd name="connsiteY111" fmla="*/ 332046 h 378301"/>
                <a:gd name="connsiteX112" fmla="*/ 67277 w 607639"/>
                <a:gd name="connsiteY112" fmla="*/ 324759 h 378301"/>
                <a:gd name="connsiteX113" fmla="*/ 67277 w 607639"/>
                <a:gd name="connsiteY113" fmla="*/ 207899 h 378301"/>
                <a:gd name="connsiteX114" fmla="*/ 52767 w 607639"/>
                <a:gd name="connsiteY114" fmla="*/ 180972 h 378301"/>
                <a:gd name="connsiteX115" fmla="*/ 47871 w 607639"/>
                <a:gd name="connsiteY115" fmla="*/ 170219 h 378301"/>
                <a:gd name="connsiteX116" fmla="*/ 41907 w 607639"/>
                <a:gd name="connsiteY116" fmla="*/ 128452 h 378301"/>
                <a:gd name="connsiteX117" fmla="*/ 43599 w 607639"/>
                <a:gd name="connsiteY117" fmla="*/ 116810 h 378301"/>
                <a:gd name="connsiteX118" fmla="*/ 61135 w 607639"/>
                <a:gd name="connsiteY118" fmla="*/ 78420 h 378301"/>
                <a:gd name="connsiteX119" fmla="*/ 68879 w 607639"/>
                <a:gd name="connsiteY119" fmla="*/ 69533 h 378301"/>
                <a:gd name="connsiteX120" fmla="*/ 104486 w 607639"/>
                <a:gd name="connsiteY120" fmla="*/ 46694 h 378301"/>
                <a:gd name="connsiteX121" fmla="*/ 115791 w 607639"/>
                <a:gd name="connsiteY121" fmla="*/ 43317 h 378301"/>
                <a:gd name="connsiteX122" fmla="*/ 136899 w 607639"/>
                <a:gd name="connsiteY122" fmla="*/ 35386 h 378301"/>
                <a:gd name="connsiteX123" fmla="*/ 28036 w 607639"/>
                <a:gd name="connsiteY123" fmla="*/ 18044 h 378301"/>
                <a:gd name="connsiteX124" fmla="*/ 18068 w 607639"/>
                <a:gd name="connsiteY124" fmla="*/ 27999 h 378301"/>
                <a:gd name="connsiteX125" fmla="*/ 18068 w 607639"/>
                <a:gd name="connsiteY125" fmla="*/ 350391 h 378301"/>
                <a:gd name="connsiteX126" fmla="*/ 28036 w 607639"/>
                <a:gd name="connsiteY126" fmla="*/ 360346 h 378301"/>
                <a:gd name="connsiteX127" fmla="*/ 579603 w 607639"/>
                <a:gd name="connsiteY127" fmla="*/ 360346 h 378301"/>
                <a:gd name="connsiteX128" fmla="*/ 589571 w 607639"/>
                <a:gd name="connsiteY128" fmla="*/ 350391 h 378301"/>
                <a:gd name="connsiteX129" fmla="*/ 589571 w 607639"/>
                <a:gd name="connsiteY129" fmla="*/ 27999 h 378301"/>
                <a:gd name="connsiteX130" fmla="*/ 579603 w 607639"/>
                <a:gd name="connsiteY130" fmla="*/ 18044 h 378301"/>
                <a:gd name="connsiteX131" fmla="*/ 28036 w 607639"/>
                <a:gd name="connsiteY131" fmla="*/ 0 h 378301"/>
                <a:gd name="connsiteX132" fmla="*/ 579603 w 607639"/>
                <a:gd name="connsiteY132" fmla="*/ 0 h 378301"/>
                <a:gd name="connsiteX133" fmla="*/ 607639 w 607639"/>
                <a:gd name="connsiteY133" fmla="*/ 27999 h 378301"/>
                <a:gd name="connsiteX134" fmla="*/ 607639 w 607639"/>
                <a:gd name="connsiteY134" fmla="*/ 350391 h 378301"/>
                <a:gd name="connsiteX135" fmla="*/ 579603 w 607639"/>
                <a:gd name="connsiteY135" fmla="*/ 378301 h 378301"/>
                <a:gd name="connsiteX136" fmla="*/ 28036 w 607639"/>
                <a:gd name="connsiteY136" fmla="*/ 378301 h 378301"/>
                <a:gd name="connsiteX137" fmla="*/ 0 w 607639"/>
                <a:gd name="connsiteY137" fmla="*/ 350391 h 378301"/>
                <a:gd name="connsiteX138" fmla="*/ 0 w 607639"/>
                <a:gd name="connsiteY138" fmla="*/ 27999 h 378301"/>
                <a:gd name="connsiteX139" fmla="*/ 28036 w 607639"/>
                <a:gd name="connsiteY139" fmla="*/ 0 h 378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607639" h="378301">
                  <a:moveTo>
                    <a:pt x="284157" y="258998"/>
                  </a:moveTo>
                  <a:cubicBezTo>
                    <a:pt x="278549" y="258998"/>
                    <a:pt x="274010" y="263618"/>
                    <a:pt x="274010" y="269127"/>
                  </a:cubicBezTo>
                  <a:cubicBezTo>
                    <a:pt x="274010" y="274725"/>
                    <a:pt x="278549" y="279345"/>
                    <a:pt x="284157" y="279345"/>
                  </a:cubicBezTo>
                  <a:lnTo>
                    <a:pt x="429684" y="279345"/>
                  </a:lnTo>
                  <a:cubicBezTo>
                    <a:pt x="435291" y="279345"/>
                    <a:pt x="439831" y="274725"/>
                    <a:pt x="439831" y="269127"/>
                  </a:cubicBezTo>
                  <a:cubicBezTo>
                    <a:pt x="439831" y="263618"/>
                    <a:pt x="435291" y="258998"/>
                    <a:pt x="429684" y="258998"/>
                  </a:cubicBezTo>
                  <a:close/>
                  <a:moveTo>
                    <a:pt x="284157" y="241051"/>
                  </a:moveTo>
                  <a:lnTo>
                    <a:pt x="429684" y="241051"/>
                  </a:lnTo>
                  <a:cubicBezTo>
                    <a:pt x="445260" y="241051"/>
                    <a:pt x="457899" y="253667"/>
                    <a:pt x="457899" y="269127"/>
                  </a:cubicBezTo>
                  <a:cubicBezTo>
                    <a:pt x="457899" y="284676"/>
                    <a:pt x="445260" y="297292"/>
                    <a:pt x="429684" y="297292"/>
                  </a:cubicBezTo>
                  <a:lnTo>
                    <a:pt x="284157" y="297292"/>
                  </a:lnTo>
                  <a:cubicBezTo>
                    <a:pt x="268580" y="297292"/>
                    <a:pt x="255941" y="284676"/>
                    <a:pt x="255941" y="269127"/>
                  </a:cubicBezTo>
                  <a:cubicBezTo>
                    <a:pt x="255941" y="253667"/>
                    <a:pt x="268580" y="241051"/>
                    <a:pt x="284157" y="241051"/>
                  </a:cubicBezTo>
                  <a:close/>
                  <a:moveTo>
                    <a:pt x="131013" y="231093"/>
                  </a:moveTo>
                  <a:cubicBezTo>
                    <a:pt x="128253" y="232426"/>
                    <a:pt x="125405" y="233226"/>
                    <a:pt x="122556" y="233759"/>
                  </a:cubicBezTo>
                  <a:lnTo>
                    <a:pt x="122556" y="301298"/>
                  </a:lnTo>
                  <a:lnTo>
                    <a:pt x="134217" y="297655"/>
                  </a:lnTo>
                  <a:cubicBezTo>
                    <a:pt x="135998" y="297210"/>
                    <a:pt x="137778" y="297210"/>
                    <a:pt x="139558" y="297655"/>
                  </a:cubicBezTo>
                  <a:lnTo>
                    <a:pt x="151575" y="301387"/>
                  </a:lnTo>
                  <a:lnTo>
                    <a:pt x="151575" y="233759"/>
                  </a:lnTo>
                  <a:cubicBezTo>
                    <a:pt x="148638" y="233315"/>
                    <a:pt x="145611" y="232426"/>
                    <a:pt x="142763" y="231093"/>
                  </a:cubicBezTo>
                  <a:cubicBezTo>
                    <a:pt x="139024" y="229405"/>
                    <a:pt x="134751" y="229405"/>
                    <a:pt x="131013" y="231093"/>
                  </a:cubicBezTo>
                  <a:close/>
                  <a:moveTo>
                    <a:pt x="188428" y="214475"/>
                  </a:moveTo>
                  <a:cubicBezTo>
                    <a:pt x="186381" y="215542"/>
                    <a:pt x="184689" y="217230"/>
                    <a:pt x="183354" y="219185"/>
                  </a:cubicBezTo>
                  <a:cubicBezTo>
                    <a:pt x="179971" y="224606"/>
                    <a:pt x="175165" y="228694"/>
                    <a:pt x="169646" y="231182"/>
                  </a:cubicBezTo>
                  <a:lnTo>
                    <a:pt x="169646" y="306897"/>
                  </a:lnTo>
                  <a:lnTo>
                    <a:pt x="188428" y="312584"/>
                  </a:lnTo>
                  <a:close/>
                  <a:moveTo>
                    <a:pt x="85348" y="214475"/>
                  </a:moveTo>
                  <a:lnTo>
                    <a:pt x="85348" y="312584"/>
                  </a:lnTo>
                  <a:lnTo>
                    <a:pt x="104486" y="306719"/>
                  </a:lnTo>
                  <a:lnTo>
                    <a:pt x="104486" y="231360"/>
                  </a:lnTo>
                  <a:cubicBezTo>
                    <a:pt x="98878" y="228872"/>
                    <a:pt x="93893" y="224784"/>
                    <a:pt x="90421" y="219185"/>
                  </a:cubicBezTo>
                  <a:cubicBezTo>
                    <a:pt x="89175" y="217230"/>
                    <a:pt x="87395" y="215542"/>
                    <a:pt x="85348" y="214475"/>
                  </a:cubicBezTo>
                  <a:close/>
                  <a:moveTo>
                    <a:pt x="284161" y="178566"/>
                  </a:moveTo>
                  <a:cubicBezTo>
                    <a:pt x="278553" y="178566"/>
                    <a:pt x="274013" y="183096"/>
                    <a:pt x="274013" y="188692"/>
                  </a:cubicBezTo>
                  <a:cubicBezTo>
                    <a:pt x="274013" y="194287"/>
                    <a:pt x="278553" y="198817"/>
                    <a:pt x="284161" y="198817"/>
                  </a:cubicBezTo>
                  <a:lnTo>
                    <a:pt x="514640" y="198817"/>
                  </a:lnTo>
                  <a:cubicBezTo>
                    <a:pt x="520249" y="198817"/>
                    <a:pt x="524789" y="194287"/>
                    <a:pt x="524789" y="188692"/>
                  </a:cubicBezTo>
                  <a:cubicBezTo>
                    <a:pt x="524789" y="183096"/>
                    <a:pt x="520249" y="178566"/>
                    <a:pt x="514640" y="178566"/>
                  </a:cubicBezTo>
                  <a:close/>
                  <a:moveTo>
                    <a:pt x="284161" y="160536"/>
                  </a:moveTo>
                  <a:lnTo>
                    <a:pt x="514640" y="160536"/>
                  </a:lnTo>
                  <a:cubicBezTo>
                    <a:pt x="530219" y="160536"/>
                    <a:pt x="542860" y="173237"/>
                    <a:pt x="542860" y="188692"/>
                  </a:cubicBezTo>
                  <a:cubicBezTo>
                    <a:pt x="542860" y="204235"/>
                    <a:pt x="530219" y="216847"/>
                    <a:pt x="514640" y="216847"/>
                  </a:cubicBezTo>
                  <a:lnTo>
                    <a:pt x="284161" y="216847"/>
                  </a:lnTo>
                  <a:cubicBezTo>
                    <a:pt x="268582" y="216847"/>
                    <a:pt x="255941" y="204235"/>
                    <a:pt x="255941" y="188692"/>
                  </a:cubicBezTo>
                  <a:cubicBezTo>
                    <a:pt x="255941" y="173237"/>
                    <a:pt x="268582" y="160536"/>
                    <a:pt x="284161" y="160536"/>
                  </a:cubicBezTo>
                  <a:close/>
                  <a:moveTo>
                    <a:pt x="284161" y="96804"/>
                  </a:moveTo>
                  <a:cubicBezTo>
                    <a:pt x="278553" y="96804"/>
                    <a:pt x="274013" y="101339"/>
                    <a:pt x="274013" y="106942"/>
                  </a:cubicBezTo>
                  <a:cubicBezTo>
                    <a:pt x="274013" y="112545"/>
                    <a:pt x="278553" y="117080"/>
                    <a:pt x="284161" y="117080"/>
                  </a:cubicBezTo>
                  <a:lnTo>
                    <a:pt x="514640" y="117080"/>
                  </a:lnTo>
                  <a:cubicBezTo>
                    <a:pt x="520249" y="117080"/>
                    <a:pt x="524789" y="112545"/>
                    <a:pt x="524789" y="106942"/>
                  </a:cubicBezTo>
                  <a:cubicBezTo>
                    <a:pt x="524789" y="101339"/>
                    <a:pt x="520249" y="96804"/>
                    <a:pt x="514640" y="96804"/>
                  </a:cubicBezTo>
                  <a:close/>
                  <a:moveTo>
                    <a:pt x="136898" y="85627"/>
                  </a:moveTo>
                  <a:cubicBezTo>
                    <a:pt x="109759" y="85627"/>
                    <a:pt x="87782" y="107670"/>
                    <a:pt x="87782" y="134780"/>
                  </a:cubicBezTo>
                  <a:cubicBezTo>
                    <a:pt x="87782" y="161889"/>
                    <a:pt x="109759" y="183844"/>
                    <a:pt x="136898" y="183844"/>
                  </a:cubicBezTo>
                  <a:cubicBezTo>
                    <a:pt x="164036" y="183844"/>
                    <a:pt x="186103" y="161889"/>
                    <a:pt x="186103" y="134780"/>
                  </a:cubicBezTo>
                  <a:cubicBezTo>
                    <a:pt x="186103" y="107670"/>
                    <a:pt x="164036" y="85627"/>
                    <a:pt x="136898" y="85627"/>
                  </a:cubicBezTo>
                  <a:close/>
                  <a:moveTo>
                    <a:pt x="284161" y="78751"/>
                  </a:moveTo>
                  <a:lnTo>
                    <a:pt x="514640" y="78751"/>
                  </a:lnTo>
                  <a:cubicBezTo>
                    <a:pt x="530219" y="78751"/>
                    <a:pt x="542860" y="91379"/>
                    <a:pt x="542860" y="106942"/>
                  </a:cubicBezTo>
                  <a:cubicBezTo>
                    <a:pt x="542860" y="122505"/>
                    <a:pt x="530219" y="135133"/>
                    <a:pt x="514640" y="135133"/>
                  </a:cubicBezTo>
                  <a:lnTo>
                    <a:pt x="284161" y="135133"/>
                  </a:lnTo>
                  <a:cubicBezTo>
                    <a:pt x="268582" y="135133"/>
                    <a:pt x="255941" y="122505"/>
                    <a:pt x="255941" y="106942"/>
                  </a:cubicBezTo>
                  <a:cubicBezTo>
                    <a:pt x="255941" y="91379"/>
                    <a:pt x="268582" y="78751"/>
                    <a:pt x="284161" y="78751"/>
                  </a:cubicBezTo>
                  <a:close/>
                  <a:moveTo>
                    <a:pt x="136898" y="67672"/>
                  </a:moveTo>
                  <a:cubicBezTo>
                    <a:pt x="174002" y="67672"/>
                    <a:pt x="204076" y="97715"/>
                    <a:pt x="204076" y="134780"/>
                  </a:cubicBezTo>
                  <a:cubicBezTo>
                    <a:pt x="204076" y="171755"/>
                    <a:pt x="174002" y="201887"/>
                    <a:pt x="136898" y="201887"/>
                  </a:cubicBezTo>
                  <a:cubicBezTo>
                    <a:pt x="99883" y="201887"/>
                    <a:pt x="69719" y="171755"/>
                    <a:pt x="69719" y="134780"/>
                  </a:cubicBezTo>
                  <a:cubicBezTo>
                    <a:pt x="69719" y="97715"/>
                    <a:pt x="99883" y="67672"/>
                    <a:pt x="136898" y="67672"/>
                  </a:cubicBezTo>
                  <a:close/>
                  <a:moveTo>
                    <a:pt x="127719" y="56825"/>
                  </a:moveTo>
                  <a:cubicBezTo>
                    <a:pt x="120598" y="63135"/>
                    <a:pt x="111073" y="65889"/>
                    <a:pt x="101726" y="64468"/>
                  </a:cubicBezTo>
                  <a:cubicBezTo>
                    <a:pt x="94783" y="63401"/>
                    <a:pt x="88107" y="67667"/>
                    <a:pt x="86238" y="74421"/>
                  </a:cubicBezTo>
                  <a:cubicBezTo>
                    <a:pt x="83656" y="83574"/>
                    <a:pt x="77158" y="91039"/>
                    <a:pt x="68434" y="94860"/>
                  </a:cubicBezTo>
                  <a:cubicBezTo>
                    <a:pt x="62114" y="97704"/>
                    <a:pt x="58820" y="104902"/>
                    <a:pt x="60868" y="111567"/>
                  </a:cubicBezTo>
                  <a:cubicBezTo>
                    <a:pt x="63627" y="120632"/>
                    <a:pt x="62203" y="130407"/>
                    <a:pt x="56951" y="138316"/>
                  </a:cubicBezTo>
                  <a:cubicBezTo>
                    <a:pt x="53123" y="144181"/>
                    <a:pt x="54281" y="152002"/>
                    <a:pt x="59621" y="156534"/>
                  </a:cubicBezTo>
                  <a:cubicBezTo>
                    <a:pt x="66832" y="162666"/>
                    <a:pt x="70927" y="171641"/>
                    <a:pt x="70838" y="181150"/>
                  </a:cubicBezTo>
                  <a:cubicBezTo>
                    <a:pt x="70749" y="188082"/>
                    <a:pt x="76001" y="194125"/>
                    <a:pt x="82855" y="195013"/>
                  </a:cubicBezTo>
                  <a:cubicBezTo>
                    <a:pt x="92291" y="196257"/>
                    <a:pt x="100658" y="201589"/>
                    <a:pt x="105732" y="209676"/>
                  </a:cubicBezTo>
                  <a:cubicBezTo>
                    <a:pt x="109382" y="215542"/>
                    <a:pt x="117037" y="217763"/>
                    <a:pt x="123357" y="214831"/>
                  </a:cubicBezTo>
                  <a:cubicBezTo>
                    <a:pt x="127630" y="212787"/>
                    <a:pt x="132259" y="211809"/>
                    <a:pt x="136888" y="211809"/>
                  </a:cubicBezTo>
                  <a:cubicBezTo>
                    <a:pt x="141517" y="211809"/>
                    <a:pt x="146145" y="212787"/>
                    <a:pt x="150418" y="214831"/>
                  </a:cubicBezTo>
                  <a:cubicBezTo>
                    <a:pt x="156827" y="217763"/>
                    <a:pt x="164394" y="215542"/>
                    <a:pt x="168132" y="209676"/>
                  </a:cubicBezTo>
                  <a:cubicBezTo>
                    <a:pt x="173117" y="201589"/>
                    <a:pt x="181485" y="196257"/>
                    <a:pt x="190920" y="195013"/>
                  </a:cubicBezTo>
                  <a:cubicBezTo>
                    <a:pt x="197864" y="194125"/>
                    <a:pt x="203027" y="188082"/>
                    <a:pt x="202938" y="181150"/>
                  </a:cubicBezTo>
                  <a:cubicBezTo>
                    <a:pt x="202848" y="171641"/>
                    <a:pt x="206943" y="162666"/>
                    <a:pt x="214243" y="156534"/>
                  </a:cubicBezTo>
                  <a:cubicBezTo>
                    <a:pt x="219494" y="152002"/>
                    <a:pt x="220652" y="144181"/>
                    <a:pt x="216824" y="138316"/>
                  </a:cubicBezTo>
                  <a:cubicBezTo>
                    <a:pt x="211572" y="130407"/>
                    <a:pt x="210148" y="120632"/>
                    <a:pt x="212996" y="111567"/>
                  </a:cubicBezTo>
                  <a:cubicBezTo>
                    <a:pt x="214955" y="104902"/>
                    <a:pt x="211750" y="97704"/>
                    <a:pt x="205341" y="94860"/>
                  </a:cubicBezTo>
                  <a:cubicBezTo>
                    <a:pt x="196617" y="91039"/>
                    <a:pt x="190119" y="83574"/>
                    <a:pt x="187538" y="74421"/>
                  </a:cubicBezTo>
                  <a:cubicBezTo>
                    <a:pt x="185668" y="67667"/>
                    <a:pt x="178992" y="63401"/>
                    <a:pt x="172138" y="64468"/>
                  </a:cubicBezTo>
                  <a:cubicBezTo>
                    <a:pt x="162702" y="65889"/>
                    <a:pt x="153178" y="63135"/>
                    <a:pt x="146056" y="56825"/>
                  </a:cubicBezTo>
                  <a:cubicBezTo>
                    <a:pt x="140804" y="52204"/>
                    <a:pt x="132971" y="52204"/>
                    <a:pt x="127719" y="56825"/>
                  </a:cubicBezTo>
                  <a:close/>
                  <a:moveTo>
                    <a:pt x="136899" y="35386"/>
                  </a:moveTo>
                  <a:cubicBezTo>
                    <a:pt x="144454" y="35386"/>
                    <a:pt x="152020" y="38030"/>
                    <a:pt x="158074" y="43317"/>
                  </a:cubicBezTo>
                  <a:cubicBezTo>
                    <a:pt x="161189" y="46072"/>
                    <a:pt x="165284" y="47316"/>
                    <a:pt x="169379" y="46694"/>
                  </a:cubicBezTo>
                  <a:cubicBezTo>
                    <a:pt x="185312" y="44206"/>
                    <a:pt x="200534" y="54070"/>
                    <a:pt x="204896" y="69533"/>
                  </a:cubicBezTo>
                  <a:cubicBezTo>
                    <a:pt x="206053" y="73443"/>
                    <a:pt x="208902" y="76731"/>
                    <a:pt x="212640" y="78420"/>
                  </a:cubicBezTo>
                  <a:cubicBezTo>
                    <a:pt x="227328" y="84907"/>
                    <a:pt x="234894" y="101436"/>
                    <a:pt x="230265" y="116810"/>
                  </a:cubicBezTo>
                  <a:cubicBezTo>
                    <a:pt x="229019" y="120720"/>
                    <a:pt x="229642" y="124986"/>
                    <a:pt x="231868" y="128452"/>
                  </a:cubicBezTo>
                  <a:cubicBezTo>
                    <a:pt x="240769" y="141871"/>
                    <a:pt x="238188" y="159822"/>
                    <a:pt x="225904" y="170219"/>
                  </a:cubicBezTo>
                  <a:cubicBezTo>
                    <a:pt x="222699" y="172885"/>
                    <a:pt x="220919" y="176796"/>
                    <a:pt x="221008" y="180972"/>
                  </a:cubicBezTo>
                  <a:cubicBezTo>
                    <a:pt x="221097" y="192081"/>
                    <a:pt x="215400" y="202123"/>
                    <a:pt x="206498" y="207988"/>
                  </a:cubicBezTo>
                  <a:lnTo>
                    <a:pt x="206498" y="324759"/>
                  </a:lnTo>
                  <a:cubicBezTo>
                    <a:pt x="206498" y="327603"/>
                    <a:pt x="205163" y="330358"/>
                    <a:pt x="202848" y="332046"/>
                  </a:cubicBezTo>
                  <a:cubicBezTo>
                    <a:pt x="201335" y="333202"/>
                    <a:pt x="199377" y="333824"/>
                    <a:pt x="197508" y="333824"/>
                  </a:cubicBezTo>
                  <a:cubicBezTo>
                    <a:pt x="196617" y="333824"/>
                    <a:pt x="195727" y="333646"/>
                    <a:pt x="194837" y="333379"/>
                  </a:cubicBezTo>
                  <a:lnTo>
                    <a:pt x="136888" y="315695"/>
                  </a:lnTo>
                  <a:lnTo>
                    <a:pt x="116236" y="322004"/>
                  </a:lnTo>
                  <a:cubicBezTo>
                    <a:pt x="116236" y="322004"/>
                    <a:pt x="116236" y="322004"/>
                    <a:pt x="116147" y="322004"/>
                  </a:cubicBezTo>
                  <a:lnTo>
                    <a:pt x="78938" y="333379"/>
                  </a:lnTo>
                  <a:cubicBezTo>
                    <a:pt x="76179" y="334268"/>
                    <a:pt x="73241" y="333735"/>
                    <a:pt x="70927" y="332046"/>
                  </a:cubicBezTo>
                  <a:cubicBezTo>
                    <a:pt x="68612" y="330358"/>
                    <a:pt x="67277" y="327603"/>
                    <a:pt x="67277" y="324759"/>
                  </a:cubicBezTo>
                  <a:lnTo>
                    <a:pt x="67277" y="207899"/>
                  </a:lnTo>
                  <a:cubicBezTo>
                    <a:pt x="58375" y="202123"/>
                    <a:pt x="52678" y="192081"/>
                    <a:pt x="52767" y="180972"/>
                  </a:cubicBezTo>
                  <a:cubicBezTo>
                    <a:pt x="52856" y="176796"/>
                    <a:pt x="51076" y="172885"/>
                    <a:pt x="47871" y="170219"/>
                  </a:cubicBezTo>
                  <a:cubicBezTo>
                    <a:pt x="35676" y="159822"/>
                    <a:pt x="33095" y="141871"/>
                    <a:pt x="41907" y="128452"/>
                  </a:cubicBezTo>
                  <a:cubicBezTo>
                    <a:pt x="44133" y="124986"/>
                    <a:pt x="44756" y="120720"/>
                    <a:pt x="43599" y="116810"/>
                  </a:cubicBezTo>
                  <a:cubicBezTo>
                    <a:pt x="38881" y="101436"/>
                    <a:pt x="46447" y="84907"/>
                    <a:pt x="61135" y="78420"/>
                  </a:cubicBezTo>
                  <a:cubicBezTo>
                    <a:pt x="64962" y="76731"/>
                    <a:pt x="67722" y="73443"/>
                    <a:pt x="68879" y="69533"/>
                  </a:cubicBezTo>
                  <a:cubicBezTo>
                    <a:pt x="73241" y="54070"/>
                    <a:pt x="88552" y="44206"/>
                    <a:pt x="104486" y="46694"/>
                  </a:cubicBezTo>
                  <a:cubicBezTo>
                    <a:pt x="108492" y="47316"/>
                    <a:pt x="112675" y="46072"/>
                    <a:pt x="115791" y="43317"/>
                  </a:cubicBezTo>
                  <a:cubicBezTo>
                    <a:pt x="121800" y="38030"/>
                    <a:pt x="129344" y="35386"/>
                    <a:pt x="136899" y="35386"/>
                  </a:cubicBezTo>
                  <a:close/>
                  <a:moveTo>
                    <a:pt x="28036" y="18044"/>
                  </a:moveTo>
                  <a:cubicBezTo>
                    <a:pt x="22518" y="18044"/>
                    <a:pt x="18068" y="22488"/>
                    <a:pt x="18068" y="27999"/>
                  </a:cubicBezTo>
                  <a:lnTo>
                    <a:pt x="18068" y="350391"/>
                  </a:lnTo>
                  <a:cubicBezTo>
                    <a:pt x="18068" y="355902"/>
                    <a:pt x="22518" y="360346"/>
                    <a:pt x="28036" y="360346"/>
                  </a:cubicBezTo>
                  <a:lnTo>
                    <a:pt x="579603" y="360346"/>
                  </a:lnTo>
                  <a:cubicBezTo>
                    <a:pt x="585121" y="360346"/>
                    <a:pt x="589571" y="355813"/>
                    <a:pt x="589571" y="350391"/>
                  </a:cubicBezTo>
                  <a:lnTo>
                    <a:pt x="589571" y="27999"/>
                  </a:lnTo>
                  <a:cubicBezTo>
                    <a:pt x="589571" y="22488"/>
                    <a:pt x="585121" y="18044"/>
                    <a:pt x="579603" y="18044"/>
                  </a:cubicBezTo>
                  <a:close/>
                  <a:moveTo>
                    <a:pt x="28036" y="0"/>
                  </a:moveTo>
                  <a:lnTo>
                    <a:pt x="579603" y="0"/>
                  </a:lnTo>
                  <a:cubicBezTo>
                    <a:pt x="595089" y="0"/>
                    <a:pt x="607639" y="12533"/>
                    <a:pt x="607639" y="27999"/>
                  </a:cubicBezTo>
                  <a:lnTo>
                    <a:pt x="607639" y="350391"/>
                  </a:lnTo>
                  <a:cubicBezTo>
                    <a:pt x="607639" y="365768"/>
                    <a:pt x="595089" y="378301"/>
                    <a:pt x="579603" y="378301"/>
                  </a:cubicBezTo>
                  <a:lnTo>
                    <a:pt x="28036" y="378301"/>
                  </a:lnTo>
                  <a:cubicBezTo>
                    <a:pt x="12549" y="378301"/>
                    <a:pt x="0" y="365768"/>
                    <a:pt x="0" y="350391"/>
                  </a:cubicBezTo>
                  <a:lnTo>
                    <a:pt x="0" y="27999"/>
                  </a:lnTo>
                  <a:cubicBezTo>
                    <a:pt x="0" y="12533"/>
                    <a:pt x="12549" y="0"/>
                    <a:pt x="28036" y="0"/>
                  </a:cubicBezTo>
                  <a:close/>
                </a:path>
              </a:pathLst>
            </a:custGeom>
            <a:solidFill>
              <a:schemeClr val="bg1"/>
            </a:solidFill>
            <a:ln>
              <a:noFill/>
            </a:ln>
            <a:effectLst>
              <a:outerShdw blurRad="6731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n-ea"/>
                <a:sym typeface="+mn-lt"/>
              </a:endParaRPr>
            </a:p>
          </p:txBody>
        </p:sp>
      </p:grpSp>
      <p:grpSp>
        <p:nvGrpSpPr>
          <p:cNvPr id="20" name="组合 19">
            <a:extLst>
              <a:ext uri="{FF2B5EF4-FFF2-40B4-BE49-F238E27FC236}">
                <a16:creationId xmlns:a16="http://schemas.microsoft.com/office/drawing/2014/main" id="{EBF49DA7-B73E-4677-8F12-7E34D5B4B8B3}"/>
              </a:ext>
            </a:extLst>
          </p:cNvPr>
          <p:cNvGrpSpPr/>
          <p:nvPr/>
        </p:nvGrpSpPr>
        <p:grpSpPr>
          <a:xfrm>
            <a:off x="689441" y="5108631"/>
            <a:ext cx="479639" cy="479639"/>
            <a:chOff x="2959100" y="1866900"/>
            <a:chExt cx="1536700" cy="1536700"/>
          </a:xfrm>
        </p:grpSpPr>
        <p:sp>
          <p:nvSpPr>
            <p:cNvPr id="21" name="椭圆 20">
              <a:extLst>
                <a:ext uri="{FF2B5EF4-FFF2-40B4-BE49-F238E27FC236}">
                  <a16:creationId xmlns:a16="http://schemas.microsoft.com/office/drawing/2014/main" id="{9E77D14E-4F81-4F73-82CF-36D482116BE8}"/>
                </a:ext>
              </a:extLst>
            </p:cNvPr>
            <p:cNvSpPr/>
            <p:nvPr/>
          </p:nvSpPr>
          <p:spPr>
            <a:xfrm>
              <a:off x="2959100" y="1866900"/>
              <a:ext cx="1536700" cy="1536700"/>
            </a:xfrm>
            <a:prstGeom prst="ellipse">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n-ea"/>
                <a:sym typeface="+mn-lt"/>
              </a:endParaRPr>
            </a:p>
          </p:txBody>
        </p:sp>
        <p:sp>
          <p:nvSpPr>
            <p:cNvPr id="22" name="椭圆 2">
              <a:extLst>
                <a:ext uri="{FF2B5EF4-FFF2-40B4-BE49-F238E27FC236}">
                  <a16:creationId xmlns:a16="http://schemas.microsoft.com/office/drawing/2014/main" id="{C0F51E32-2AE6-45B4-AC76-6453421C5B16}"/>
                </a:ext>
              </a:extLst>
            </p:cNvPr>
            <p:cNvSpPr/>
            <p:nvPr/>
          </p:nvSpPr>
          <p:spPr>
            <a:xfrm>
              <a:off x="3361590" y="2291067"/>
              <a:ext cx="731720" cy="688366"/>
            </a:xfrm>
            <a:custGeom>
              <a:avLst/>
              <a:gdLst>
                <a:gd name="connsiteX0" fmla="*/ 407966 w 605028"/>
                <a:gd name="connsiteY0" fmla="*/ 148964 h 569181"/>
                <a:gd name="connsiteX1" fmla="*/ 449124 w 605028"/>
                <a:gd name="connsiteY1" fmla="*/ 148964 h 569181"/>
                <a:gd name="connsiteX2" fmla="*/ 450128 w 605028"/>
                <a:gd name="connsiteY2" fmla="*/ 148964 h 569181"/>
                <a:gd name="connsiteX3" fmla="*/ 450702 w 605028"/>
                <a:gd name="connsiteY3" fmla="*/ 149107 h 569181"/>
                <a:gd name="connsiteX4" fmla="*/ 451132 w 605028"/>
                <a:gd name="connsiteY4" fmla="*/ 149107 h 569181"/>
                <a:gd name="connsiteX5" fmla="*/ 451706 w 605028"/>
                <a:gd name="connsiteY5" fmla="*/ 149251 h 569181"/>
                <a:gd name="connsiteX6" fmla="*/ 452136 w 605028"/>
                <a:gd name="connsiteY6" fmla="*/ 149394 h 569181"/>
                <a:gd name="connsiteX7" fmla="*/ 452710 w 605028"/>
                <a:gd name="connsiteY7" fmla="*/ 149537 h 569181"/>
                <a:gd name="connsiteX8" fmla="*/ 453140 w 605028"/>
                <a:gd name="connsiteY8" fmla="*/ 149680 h 569181"/>
                <a:gd name="connsiteX9" fmla="*/ 453570 w 605028"/>
                <a:gd name="connsiteY9" fmla="*/ 149967 h 569181"/>
                <a:gd name="connsiteX10" fmla="*/ 454144 w 605028"/>
                <a:gd name="connsiteY10" fmla="*/ 150110 h 569181"/>
                <a:gd name="connsiteX11" fmla="*/ 454574 w 605028"/>
                <a:gd name="connsiteY11" fmla="*/ 150396 h 569181"/>
                <a:gd name="connsiteX12" fmla="*/ 455004 w 605028"/>
                <a:gd name="connsiteY12" fmla="*/ 150682 h 569181"/>
                <a:gd name="connsiteX13" fmla="*/ 455434 w 605028"/>
                <a:gd name="connsiteY13" fmla="*/ 150969 h 569181"/>
                <a:gd name="connsiteX14" fmla="*/ 455865 w 605028"/>
                <a:gd name="connsiteY14" fmla="*/ 151255 h 569181"/>
                <a:gd name="connsiteX15" fmla="*/ 456582 w 605028"/>
                <a:gd name="connsiteY15" fmla="*/ 151971 h 569181"/>
                <a:gd name="connsiteX16" fmla="*/ 457299 w 605028"/>
                <a:gd name="connsiteY16" fmla="*/ 152830 h 569181"/>
                <a:gd name="connsiteX17" fmla="*/ 457585 w 605028"/>
                <a:gd name="connsiteY17" fmla="*/ 153117 h 569181"/>
                <a:gd name="connsiteX18" fmla="*/ 457872 w 605028"/>
                <a:gd name="connsiteY18" fmla="*/ 153546 h 569181"/>
                <a:gd name="connsiteX19" fmla="*/ 458159 w 605028"/>
                <a:gd name="connsiteY19" fmla="*/ 153976 h 569181"/>
                <a:gd name="connsiteX20" fmla="*/ 458446 w 605028"/>
                <a:gd name="connsiteY20" fmla="*/ 154549 h 569181"/>
                <a:gd name="connsiteX21" fmla="*/ 458589 w 605028"/>
                <a:gd name="connsiteY21" fmla="*/ 154978 h 569181"/>
                <a:gd name="connsiteX22" fmla="*/ 458876 w 605028"/>
                <a:gd name="connsiteY22" fmla="*/ 155408 h 569181"/>
                <a:gd name="connsiteX23" fmla="*/ 459020 w 605028"/>
                <a:gd name="connsiteY23" fmla="*/ 155837 h 569181"/>
                <a:gd name="connsiteX24" fmla="*/ 459163 w 605028"/>
                <a:gd name="connsiteY24" fmla="*/ 156410 h 569181"/>
                <a:gd name="connsiteX25" fmla="*/ 459306 w 605028"/>
                <a:gd name="connsiteY25" fmla="*/ 156840 h 569181"/>
                <a:gd name="connsiteX26" fmla="*/ 459450 w 605028"/>
                <a:gd name="connsiteY26" fmla="*/ 157412 h 569181"/>
                <a:gd name="connsiteX27" fmla="*/ 459593 w 605028"/>
                <a:gd name="connsiteY27" fmla="*/ 157985 h 569181"/>
                <a:gd name="connsiteX28" fmla="*/ 459593 w 605028"/>
                <a:gd name="connsiteY28" fmla="*/ 158415 h 569181"/>
                <a:gd name="connsiteX29" fmla="*/ 459593 w 605028"/>
                <a:gd name="connsiteY29" fmla="*/ 159417 h 569181"/>
                <a:gd name="connsiteX30" fmla="*/ 459593 w 605028"/>
                <a:gd name="connsiteY30" fmla="*/ 200511 h 569181"/>
                <a:gd name="connsiteX31" fmla="*/ 449124 w 605028"/>
                <a:gd name="connsiteY31" fmla="*/ 210964 h 569181"/>
                <a:gd name="connsiteX32" fmla="*/ 438655 w 605028"/>
                <a:gd name="connsiteY32" fmla="*/ 200511 h 569181"/>
                <a:gd name="connsiteX33" fmla="*/ 438655 w 605028"/>
                <a:gd name="connsiteY33" fmla="*/ 184761 h 569181"/>
                <a:gd name="connsiteX34" fmla="*/ 339272 w 605028"/>
                <a:gd name="connsiteY34" fmla="*/ 283989 h 569181"/>
                <a:gd name="connsiteX35" fmla="*/ 331815 w 605028"/>
                <a:gd name="connsiteY35" fmla="*/ 286996 h 569181"/>
                <a:gd name="connsiteX36" fmla="*/ 324357 w 605028"/>
                <a:gd name="connsiteY36" fmla="*/ 283989 h 569181"/>
                <a:gd name="connsiteX37" fmla="*/ 273160 w 605028"/>
                <a:gd name="connsiteY37" fmla="*/ 232872 h 569181"/>
                <a:gd name="connsiteX38" fmla="*/ 163307 w 605028"/>
                <a:gd name="connsiteY38" fmla="*/ 342552 h 569181"/>
                <a:gd name="connsiteX39" fmla="*/ 155850 w 605028"/>
                <a:gd name="connsiteY39" fmla="*/ 345559 h 569181"/>
                <a:gd name="connsiteX40" fmla="*/ 148393 w 605028"/>
                <a:gd name="connsiteY40" fmla="*/ 342552 h 569181"/>
                <a:gd name="connsiteX41" fmla="*/ 148393 w 605028"/>
                <a:gd name="connsiteY41" fmla="*/ 327661 h 569181"/>
                <a:gd name="connsiteX42" fmla="*/ 265702 w 605028"/>
                <a:gd name="connsiteY42" fmla="*/ 210534 h 569181"/>
                <a:gd name="connsiteX43" fmla="*/ 272156 w 605028"/>
                <a:gd name="connsiteY43" fmla="*/ 207528 h 569181"/>
                <a:gd name="connsiteX44" fmla="*/ 273160 w 605028"/>
                <a:gd name="connsiteY44" fmla="*/ 207528 h 569181"/>
                <a:gd name="connsiteX45" fmla="*/ 274164 w 605028"/>
                <a:gd name="connsiteY45" fmla="*/ 207528 h 569181"/>
                <a:gd name="connsiteX46" fmla="*/ 280617 w 605028"/>
                <a:gd name="connsiteY46" fmla="*/ 210534 h 569181"/>
                <a:gd name="connsiteX47" fmla="*/ 331815 w 605028"/>
                <a:gd name="connsiteY47" fmla="*/ 261652 h 569181"/>
                <a:gd name="connsiteX48" fmla="*/ 423741 w 605028"/>
                <a:gd name="connsiteY48" fmla="*/ 169869 h 569181"/>
                <a:gd name="connsiteX49" fmla="*/ 407966 w 605028"/>
                <a:gd name="connsiteY49" fmla="*/ 169869 h 569181"/>
                <a:gd name="connsiteX50" fmla="*/ 397497 w 605028"/>
                <a:gd name="connsiteY50" fmla="*/ 159417 h 569181"/>
                <a:gd name="connsiteX51" fmla="*/ 407966 w 605028"/>
                <a:gd name="connsiteY51" fmla="*/ 148964 h 569181"/>
                <a:gd name="connsiteX52" fmla="*/ 94074 w 605028"/>
                <a:gd name="connsiteY52" fmla="*/ 93909 h 569181"/>
                <a:gd name="connsiteX53" fmla="*/ 94074 w 605028"/>
                <a:gd name="connsiteY53" fmla="*/ 400689 h 569181"/>
                <a:gd name="connsiteX54" fmla="*/ 510954 w 605028"/>
                <a:gd name="connsiteY54" fmla="*/ 400689 h 569181"/>
                <a:gd name="connsiteX55" fmla="*/ 510954 w 605028"/>
                <a:gd name="connsiteY55" fmla="*/ 93909 h 569181"/>
                <a:gd name="connsiteX56" fmla="*/ 302586 w 605028"/>
                <a:gd name="connsiteY56" fmla="*/ 93909 h 569181"/>
                <a:gd name="connsiteX57" fmla="*/ 302586 w 605028"/>
                <a:gd name="connsiteY57" fmla="*/ 0 h 569181"/>
                <a:gd name="connsiteX58" fmla="*/ 313055 w 605028"/>
                <a:gd name="connsiteY58" fmla="*/ 10450 h 569181"/>
                <a:gd name="connsiteX59" fmla="*/ 313055 w 605028"/>
                <a:gd name="connsiteY59" fmla="*/ 72865 h 569181"/>
                <a:gd name="connsiteX60" fmla="*/ 521566 w 605028"/>
                <a:gd name="connsiteY60" fmla="*/ 72865 h 569181"/>
                <a:gd name="connsiteX61" fmla="*/ 594560 w 605028"/>
                <a:gd name="connsiteY61" fmla="*/ 72865 h 569181"/>
                <a:gd name="connsiteX62" fmla="*/ 605028 w 605028"/>
                <a:gd name="connsiteY62" fmla="*/ 83315 h 569181"/>
                <a:gd name="connsiteX63" fmla="*/ 594560 w 605028"/>
                <a:gd name="connsiteY63" fmla="*/ 93909 h 569181"/>
                <a:gd name="connsiteX64" fmla="*/ 532035 w 605028"/>
                <a:gd name="connsiteY64" fmla="*/ 93909 h 569181"/>
                <a:gd name="connsiteX65" fmla="*/ 532035 w 605028"/>
                <a:gd name="connsiteY65" fmla="*/ 411282 h 569181"/>
                <a:gd name="connsiteX66" fmla="*/ 521566 w 605028"/>
                <a:gd name="connsiteY66" fmla="*/ 421732 h 569181"/>
                <a:gd name="connsiteX67" fmla="*/ 327969 w 605028"/>
                <a:gd name="connsiteY67" fmla="*/ 421732 h 569181"/>
                <a:gd name="connsiteX68" fmla="*/ 457607 w 605028"/>
                <a:gd name="connsiteY68" fmla="*/ 551144 h 569181"/>
                <a:gd name="connsiteX69" fmla="*/ 457607 w 605028"/>
                <a:gd name="connsiteY69" fmla="*/ 566032 h 569181"/>
                <a:gd name="connsiteX70" fmla="*/ 450150 w 605028"/>
                <a:gd name="connsiteY70" fmla="*/ 569181 h 569181"/>
                <a:gd name="connsiteX71" fmla="*/ 442693 w 605028"/>
                <a:gd name="connsiteY71" fmla="*/ 566032 h 569181"/>
                <a:gd name="connsiteX72" fmla="*/ 313055 w 605028"/>
                <a:gd name="connsiteY72" fmla="*/ 436620 h 569181"/>
                <a:gd name="connsiteX73" fmla="*/ 313055 w 605028"/>
                <a:gd name="connsiteY73" fmla="*/ 557013 h 569181"/>
                <a:gd name="connsiteX74" fmla="*/ 302586 w 605028"/>
                <a:gd name="connsiteY74" fmla="*/ 567463 h 569181"/>
                <a:gd name="connsiteX75" fmla="*/ 291974 w 605028"/>
                <a:gd name="connsiteY75" fmla="*/ 557013 h 569181"/>
                <a:gd name="connsiteX76" fmla="*/ 291974 w 605028"/>
                <a:gd name="connsiteY76" fmla="*/ 436620 h 569181"/>
                <a:gd name="connsiteX77" fmla="*/ 163913 w 605028"/>
                <a:gd name="connsiteY77" fmla="*/ 564600 h 569181"/>
                <a:gd name="connsiteX78" fmla="*/ 156456 w 605028"/>
                <a:gd name="connsiteY78" fmla="*/ 567607 h 569181"/>
                <a:gd name="connsiteX79" fmla="*/ 148999 w 605028"/>
                <a:gd name="connsiteY79" fmla="*/ 564600 h 569181"/>
                <a:gd name="connsiteX80" fmla="*/ 148999 w 605028"/>
                <a:gd name="connsiteY80" fmla="*/ 549712 h 569181"/>
                <a:gd name="connsiteX81" fmla="*/ 277203 w 605028"/>
                <a:gd name="connsiteY81" fmla="*/ 421732 h 569181"/>
                <a:gd name="connsiteX82" fmla="*/ 83462 w 605028"/>
                <a:gd name="connsiteY82" fmla="*/ 421732 h 569181"/>
                <a:gd name="connsiteX83" fmla="*/ 72993 w 605028"/>
                <a:gd name="connsiteY83" fmla="*/ 411282 h 569181"/>
                <a:gd name="connsiteX84" fmla="*/ 72993 w 605028"/>
                <a:gd name="connsiteY84" fmla="*/ 93909 h 569181"/>
                <a:gd name="connsiteX85" fmla="*/ 10468 w 605028"/>
                <a:gd name="connsiteY85" fmla="*/ 93909 h 569181"/>
                <a:gd name="connsiteX86" fmla="*/ 0 w 605028"/>
                <a:gd name="connsiteY86" fmla="*/ 83315 h 569181"/>
                <a:gd name="connsiteX87" fmla="*/ 10468 w 605028"/>
                <a:gd name="connsiteY87" fmla="*/ 72865 h 569181"/>
                <a:gd name="connsiteX88" fmla="*/ 83462 w 605028"/>
                <a:gd name="connsiteY88" fmla="*/ 72865 h 569181"/>
                <a:gd name="connsiteX89" fmla="*/ 291974 w 605028"/>
                <a:gd name="connsiteY89" fmla="*/ 72865 h 569181"/>
                <a:gd name="connsiteX90" fmla="*/ 291974 w 605028"/>
                <a:gd name="connsiteY90" fmla="*/ 10450 h 569181"/>
                <a:gd name="connsiteX91" fmla="*/ 302586 w 605028"/>
                <a:gd name="connsiteY91" fmla="*/ 0 h 569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605028" h="569181">
                  <a:moveTo>
                    <a:pt x="407966" y="148964"/>
                  </a:moveTo>
                  <a:lnTo>
                    <a:pt x="449124" y="148964"/>
                  </a:lnTo>
                  <a:cubicBezTo>
                    <a:pt x="449555" y="148964"/>
                    <a:pt x="449841" y="148964"/>
                    <a:pt x="450128" y="148964"/>
                  </a:cubicBezTo>
                  <a:cubicBezTo>
                    <a:pt x="450272" y="148964"/>
                    <a:pt x="450415" y="148964"/>
                    <a:pt x="450702" y="149107"/>
                  </a:cubicBezTo>
                  <a:cubicBezTo>
                    <a:pt x="450845" y="149107"/>
                    <a:pt x="450989" y="149107"/>
                    <a:pt x="451132" y="149107"/>
                  </a:cubicBezTo>
                  <a:cubicBezTo>
                    <a:pt x="451419" y="149107"/>
                    <a:pt x="451562" y="149251"/>
                    <a:pt x="451706" y="149251"/>
                  </a:cubicBezTo>
                  <a:cubicBezTo>
                    <a:pt x="451849" y="149251"/>
                    <a:pt x="451992" y="149394"/>
                    <a:pt x="452136" y="149394"/>
                  </a:cubicBezTo>
                  <a:cubicBezTo>
                    <a:pt x="452423" y="149394"/>
                    <a:pt x="452566" y="149537"/>
                    <a:pt x="452710" y="149537"/>
                  </a:cubicBezTo>
                  <a:cubicBezTo>
                    <a:pt x="452853" y="149537"/>
                    <a:pt x="452996" y="149680"/>
                    <a:pt x="453140" y="149680"/>
                  </a:cubicBezTo>
                  <a:cubicBezTo>
                    <a:pt x="453283" y="149823"/>
                    <a:pt x="453427" y="149823"/>
                    <a:pt x="453570" y="149967"/>
                  </a:cubicBezTo>
                  <a:cubicBezTo>
                    <a:pt x="453713" y="149967"/>
                    <a:pt x="454000" y="150110"/>
                    <a:pt x="454144" y="150110"/>
                  </a:cubicBezTo>
                  <a:cubicBezTo>
                    <a:pt x="454287" y="150253"/>
                    <a:pt x="454430" y="150396"/>
                    <a:pt x="454574" y="150396"/>
                  </a:cubicBezTo>
                  <a:cubicBezTo>
                    <a:pt x="454717" y="150539"/>
                    <a:pt x="454861" y="150539"/>
                    <a:pt x="455004" y="150682"/>
                  </a:cubicBezTo>
                  <a:cubicBezTo>
                    <a:pt x="455148" y="150826"/>
                    <a:pt x="455291" y="150969"/>
                    <a:pt x="455434" y="150969"/>
                  </a:cubicBezTo>
                  <a:cubicBezTo>
                    <a:pt x="455578" y="151112"/>
                    <a:pt x="455721" y="151255"/>
                    <a:pt x="455865" y="151255"/>
                  </a:cubicBezTo>
                  <a:cubicBezTo>
                    <a:pt x="456008" y="151542"/>
                    <a:pt x="456295" y="151685"/>
                    <a:pt x="456582" y="151971"/>
                  </a:cubicBezTo>
                  <a:cubicBezTo>
                    <a:pt x="456868" y="152258"/>
                    <a:pt x="457012" y="152544"/>
                    <a:pt x="457299" y="152830"/>
                  </a:cubicBezTo>
                  <a:cubicBezTo>
                    <a:pt x="457299" y="152830"/>
                    <a:pt x="457442" y="152973"/>
                    <a:pt x="457585" y="153117"/>
                  </a:cubicBezTo>
                  <a:cubicBezTo>
                    <a:pt x="457585" y="153260"/>
                    <a:pt x="457729" y="153403"/>
                    <a:pt x="457872" y="153546"/>
                  </a:cubicBezTo>
                  <a:cubicBezTo>
                    <a:pt x="458016" y="153689"/>
                    <a:pt x="458016" y="153833"/>
                    <a:pt x="458159" y="153976"/>
                  </a:cubicBezTo>
                  <a:cubicBezTo>
                    <a:pt x="458303" y="154262"/>
                    <a:pt x="458303" y="154262"/>
                    <a:pt x="458446" y="154549"/>
                  </a:cubicBezTo>
                  <a:cubicBezTo>
                    <a:pt x="458446" y="154692"/>
                    <a:pt x="458589" y="154835"/>
                    <a:pt x="458589" y="154978"/>
                  </a:cubicBezTo>
                  <a:cubicBezTo>
                    <a:pt x="458733" y="155121"/>
                    <a:pt x="458733" y="155264"/>
                    <a:pt x="458876" y="155408"/>
                  </a:cubicBezTo>
                  <a:cubicBezTo>
                    <a:pt x="458876" y="155551"/>
                    <a:pt x="459020" y="155694"/>
                    <a:pt x="459020" y="155837"/>
                  </a:cubicBezTo>
                  <a:cubicBezTo>
                    <a:pt x="459020" y="155980"/>
                    <a:pt x="459163" y="156267"/>
                    <a:pt x="459163" y="156410"/>
                  </a:cubicBezTo>
                  <a:cubicBezTo>
                    <a:pt x="459306" y="156553"/>
                    <a:pt x="459306" y="156696"/>
                    <a:pt x="459306" y="156840"/>
                  </a:cubicBezTo>
                  <a:cubicBezTo>
                    <a:pt x="459306" y="156983"/>
                    <a:pt x="459450" y="157269"/>
                    <a:pt x="459450" y="157412"/>
                  </a:cubicBezTo>
                  <a:cubicBezTo>
                    <a:pt x="459450" y="157555"/>
                    <a:pt x="459450" y="157699"/>
                    <a:pt x="459593" y="157985"/>
                  </a:cubicBezTo>
                  <a:cubicBezTo>
                    <a:pt x="459593" y="158128"/>
                    <a:pt x="459593" y="158271"/>
                    <a:pt x="459593" y="158415"/>
                  </a:cubicBezTo>
                  <a:cubicBezTo>
                    <a:pt x="459593" y="158701"/>
                    <a:pt x="459593" y="159130"/>
                    <a:pt x="459593" y="159417"/>
                  </a:cubicBezTo>
                  <a:lnTo>
                    <a:pt x="459593" y="200511"/>
                  </a:lnTo>
                  <a:cubicBezTo>
                    <a:pt x="459593" y="206239"/>
                    <a:pt x="455004" y="210964"/>
                    <a:pt x="449124" y="210964"/>
                  </a:cubicBezTo>
                  <a:cubicBezTo>
                    <a:pt x="443244" y="210964"/>
                    <a:pt x="438655" y="206239"/>
                    <a:pt x="438655" y="200511"/>
                  </a:cubicBezTo>
                  <a:lnTo>
                    <a:pt x="438655" y="184761"/>
                  </a:lnTo>
                  <a:lnTo>
                    <a:pt x="339272" y="283989"/>
                  </a:lnTo>
                  <a:cubicBezTo>
                    <a:pt x="337264" y="285994"/>
                    <a:pt x="334539" y="286996"/>
                    <a:pt x="331815" y="286996"/>
                  </a:cubicBezTo>
                  <a:cubicBezTo>
                    <a:pt x="329090" y="286996"/>
                    <a:pt x="326508" y="285994"/>
                    <a:pt x="324357" y="283989"/>
                  </a:cubicBezTo>
                  <a:lnTo>
                    <a:pt x="273160" y="232872"/>
                  </a:lnTo>
                  <a:lnTo>
                    <a:pt x="163307" y="342552"/>
                  </a:lnTo>
                  <a:cubicBezTo>
                    <a:pt x="161300" y="344557"/>
                    <a:pt x="158575" y="345559"/>
                    <a:pt x="155850" y="345559"/>
                  </a:cubicBezTo>
                  <a:cubicBezTo>
                    <a:pt x="153125" y="345559"/>
                    <a:pt x="150544" y="344557"/>
                    <a:pt x="148393" y="342552"/>
                  </a:cubicBezTo>
                  <a:cubicBezTo>
                    <a:pt x="144377" y="338400"/>
                    <a:pt x="144377" y="331813"/>
                    <a:pt x="148393" y="327661"/>
                  </a:cubicBezTo>
                  <a:lnTo>
                    <a:pt x="265702" y="210534"/>
                  </a:lnTo>
                  <a:cubicBezTo>
                    <a:pt x="267567" y="208816"/>
                    <a:pt x="269861" y="207814"/>
                    <a:pt x="272156" y="207528"/>
                  </a:cubicBezTo>
                  <a:cubicBezTo>
                    <a:pt x="272443" y="207528"/>
                    <a:pt x="272873" y="207528"/>
                    <a:pt x="273160" y="207528"/>
                  </a:cubicBezTo>
                  <a:cubicBezTo>
                    <a:pt x="273447" y="207528"/>
                    <a:pt x="273877" y="207528"/>
                    <a:pt x="274164" y="207528"/>
                  </a:cubicBezTo>
                  <a:cubicBezTo>
                    <a:pt x="276602" y="207814"/>
                    <a:pt x="278753" y="208816"/>
                    <a:pt x="280617" y="210534"/>
                  </a:cubicBezTo>
                  <a:lnTo>
                    <a:pt x="331815" y="261652"/>
                  </a:lnTo>
                  <a:lnTo>
                    <a:pt x="423741" y="169869"/>
                  </a:lnTo>
                  <a:lnTo>
                    <a:pt x="407966" y="169869"/>
                  </a:lnTo>
                  <a:cubicBezTo>
                    <a:pt x="402229" y="169869"/>
                    <a:pt x="397497" y="165288"/>
                    <a:pt x="397497" y="159417"/>
                  </a:cubicBezTo>
                  <a:cubicBezTo>
                    <a:pt x="397497" y="153689"/>
                    <a:pt x="402229" y="148964"/>
                    <a:pt x="407966" y="148964"/>
                  </a:cubicBezTo>
                  <a:close/>
                  <a:moveTo>
                    <a:pt x="94074" y="93909"/>
                  </a:moveTo>
                  <a:lnTo>
                    <a:pt x="94074" y="400689"/>
                  </a:lnTo>
                  <a:lnTo>
                    <a:pt x="510954" y="400689"/>
                  </a:lnTo>
                  <a:lnTo>
                    <a:pt x="510954" y="93909"/>
                  </a:lnTo>
                  <a:lnTo>
                    <a:pt x="302586" y="93909"/>
                  </a:lnTo>
                  <a:close/>
                  <a:moveTo>
                    <a:pt x="302586" y="0"/>
                  </a:moveTo>
                  <a:cubicBezTo>
                    <a:pt x="308322" y="0"/>
                    <a:pt x="313055" y="4581"/>
                    <a:pt x="313055" y="10450"/>
                  </a:cubicBezTo>
                  <a:lnTo>
                    <a:pt x="313055" y="72865"/>
                  </a:lnTo>
                  <a:lnTo>
                    <a:pt x="521566" y="72865"/>
                  </a:lnTo>
                  <a:lnTo>
                    <a:pt x="594560" y="72865"/>
                  </a:lnTo>
                  <a:cubicBezTo>
                    <a:pt x="600296" y="72865"/>
                    <a:pt x="605028" y="77589"/>
                    <a:pt x="605028" y="83315"/>
                  </a:cubicBezTo>
                  <a:cubicBezTo>
                    <a:pt x="605028" y="89185"/>
                    <a:pt x="600296" y="93909"/>
                    <a:pt x="594560" y="93909"/>
                  </a:cubicBezTo>
                  <a:lnTo>
                    <a:pt x="532035" y="93909"/>
                  </a:lnTo>
                  <a:lnTo>
                    <a:pt x="532035" y="411282"/>
                  </a:lnTo>
                  <a:cubicBezTo>
                    <a:pt x="532035" y="417008"/>
                    <a:pt x="527302" y="421732"/>
                    <a:pt x="521566" y="421732"/>
                  </a:cubicBezTo>
                  <a:lnTo>
                    <a:pt x="327969" y="421732"/>
                  </a:lnTo>
                  <a:lnTo>
                    <a:pt x="457607" y="551144"/>
                  </a:lnTo>
                  <a:cubicBezTo>
                    <a:pt x="461623" y="555295"/>
                    <a:pt x="461623" y="561880"/>
                    <a:pt x="457607" y="566032"/>
                  </a:cubicBezTo>
                  <a:cubicBezTo>
                    <a:pt x="455456" y="568036"/>
                    <a:pt x="452875" y="569181"/>
                    <a:pt x="450150" y="569181"/>
                  </a:cubicBezTo>
                  <a:cubicBezTo>
                    <a:pt x="447426" y="569181"/>
                    <a:pt x="444701" y="568036"/>
                    <a:pt x="442693" y="566032"/>
                  </a:cubicBezTo>
                  <a:lnTo>
                    <a:pt x="313055" y="436620"/>
                  </a:lnTo>
                  <a:lnTo>
                    <a:pt x="313055" y="557013"/>
                  </a:lnTo>
                  <a:cubicBezTo>
                    <a:pt x="313055" y="562882"/>
                    <a:pt x="308322" y="567463"/>
                    <a:pt x="302586" y="567463"/>
                  </a:cubicBezTo>
                  <a:cubicBezTo>
                    <a:pt x="296706" y="567463"/>
                    <a:pt x="291974" y="562882"/>
                    <a:pt x="291974" y="557013"/>
                  </a:cubicBezTo>
                  <a:lnTo>
                    <a:pt x="291974" y="436620"/>
                  </a:lnTo>
                  <a:lnTo>
                    <a:pt x="163913" y="564600"/>
                  </a:lnTo>
                  <a:cubicBezTo>
                    <a:pt x="161762" y="566604"/>
                    <a:pt x="159180" y="567607"/>
                    <a:pt x="156456" y="567607"/>
                  </a:cubicBezTo>
                  <a:cubicBezTo>
                    <a:pt x="153731" y="567607"/>
                    <a:pt x="151006" y="566604"/>
                    <a:pt x="148999" y="564600"/>
                  </a:cubicBezTo>
                  <a:cubicBezTo>
                    <a:pt x="144840" y="560449"/>
                    <a:pt x="144840" y="553721"/>
                    <a:pt x="148999" y="549712"/>
                  </a:cubicBezTo>
                  <a:lnTo>
                    <a:pt x="277203" y="421732"/>
                  </a:lnTo>
                  <a:lnTo>
                    <a:pt x="83462" y="421732"/>
                  </a:lnTo>
                  <a:cubicBezTo>
                    <a:pt x="77726" y="421732"/>
                    <a:pt x="72993" y="417008"/>
                    <a:pt x="72993" y="411282"/>
                  </a:cubicBezTo>
                  <a:lnTo>
                    <a:pt x="72993" y="93909"/>
                  </a:lnTo>
                  <a:lnTo>
                    <a:pt x="10468" y="93909"/>
                  </a:lnTo>
                  <a:cubicBezTo>
                    <a:pt x="4732" y="93909"/>
                    <a:pt x="0" y="89185"/>
                    <a:pt x="0" y="83315"/>
                  </a:cubicBezTo>
                  <a:cubicBezTo>
                    <a:pt x="0" y="77589"/>
                    <a:pt x="4732" y="72865"/>
                    <a:pt x="10468" y="72865"/>
                  </a:cubicBezTo>
                  <a:lnTo>
                    <a:pt x="83462" y="72865"/>
                  </a:lnTo>
                  <a:lnTo>
                    <a:pt x="291974" y="72865"/>
                  </a:lnTo>
                  <a:lnTo>
                    <a:pt x="291974" y="10450"/>
                  </a:lnTo>
                  <a:cubicBezTo>
                    <a:pt x="291974" y="4581"/>
                    <a:pt x="296706" y="0"/>
                    <a:pt x="302586" y="0"/>
                  </a:cubicBezTo>
                  <a:close/>
                </a:path>
              </a:pathLst>
            </a:custGeom>
            <a:solidFill>
              <a:schemeClr val="bg1"/>
            </a:solidFill>
            <a:ln>
              <a:noFill/>
            </a:ln>
            <a:effectLst>
              <a:outerShdw blurRad="6731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cs typeface="+mn-ea"/>
                <a:sym typeface="+mn-lt"/>
              </a:endParaRPr>
            </a:p>
          </p:txBody>
        </p:sp>
      </p:grpSp>
      <p:sp>
        <p:nvSpPr>
          <p:cNvPr id="31" name="矩形 30">
            <a:extLst>
              <a:ext uri="{FF2B5EF4-FFF2-40B4-BE49-F238E27FC236}">
                <a16:creationId xmlns:a16="http://schemas.microsoft.com/office/drawing/2014/main" id="{8231A5BB-32D8-4BCA-86F7-574DB92DE5D7}"/>
              </a:ext>
            </a:extLst>
          </p:cNvPr>
          <p:cNvSpPr/>
          <p:nvPr/>
        </p:nvSpPr>
        <p:spPr>
          <a:xfrm>
            <a:off x="1294707" y="1846864"/>
            <a:ext cx="6198507" cy="635110"/>
          </a:xfrm>
          <a:prstGeom prst="rect">
            <a:avLst/>
          </a:prstGeom>
        </p:spPr>
        <p:txBody>
          <a:bodyPr wrap="square">
            <a:spAutoFit/>
            <a:scene3d>
              <a:camera prst="orthographicFront"/>
              <a:lightRig rig="threePt" dir="t"/>
            </a:scene3d>
            <a:sp3d contourW="12700"/>
          </a:bodyPr>
          <a:lstStyle/>
          <a:p>
            <a:pPr>
              <a:lnSpc>
                <a:spcPct val="120000"/>
              </a:lnSpc>
            </a:pPr>
            <a:r>
              <a:rPr lang="en-US" altLang="zh-CN" sz="3200"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The</a:t>
            </a:r>
            <a:r>
              <a:rPr lang="zh-CN" altLang="en-US" sz="3200"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 </a:t>
            </a:r>
            <a:r>
              <a:rPr lang="en-US" altLang="zh-CN" sz="3200"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Current</a:t>
            </a:r>
            <a:r>
              <a:rPr lang="zh-CN" altLang="en-US" sz="3200"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 </a:t>
            </a:r>
            <a:r>
              <a:rPr lang="en-US" altLang="zh-CN" sz="3200"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Approach: 3.5%</a:t>
            </a:r>
            <a:endParaRPr lang="zh-CN" altLang="en-US" sz="3200"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38" name="矩形 37">
            <a:extLst>
              <a:ext uri="{FF2B5EF4-FFF2-40B4-BE49-F238E27FC236}">
                <a16:creationId xmlns:a16="http://schemas.microsoft.com/office/drawing/2014/main" id="{9B8D55B9-0434-45D4-901C-93F7A18ACEAD}"/>
              </a:ext>
            </a:extLst>
          </p:cNvPr>
          <p:cNvSpPr/>
          <p:nvPr/>
        </p:nvSpPr>
        <p:spPr>
          <a:xfrm>
            <a:off x="1278960" y="2788922"/>
            <a:ext cx="7576941" cy="1816972"/>
          </a:xfrm>
          <a:prstGeom prst="rect">
            <a:avLst/>
          </a:prstGeom>
        </p:spPr>
        <p:txBody>
          <a:bodyPr wrap="square">
            <a:spAutoFit/>
            <a:scene3d>
              <a:camera prst="orthographicFront"/>
              <a:lightRig rig="threePt" dir="t"/>
            </a:scene3d>
            <a:sp3d contourW="12700"/>
          </a:bodyPr>
          <a:lstStyle/>
          <a:p>
            <a:pPr>
              <a:lnSpc>
                <a:spcPct val="120000"/>
              </a:lnSpc>
            </a:pPr>
            <a:r>
              <a:rPr lang="en-US" altLang="zh-CN" sz="3200"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Machine Learning Only: 4.1%</a:t>
            </a:r>
          </a:p>
          <a:p>
            <a:pPr>
              <a:lnSpc>
                <a:spcPct val="120000"/>
              </a:lnSpc>
            </a:pPr>
            <a:r>
              <a:rPr lang="en-US" altLang="zh-CN" sz="3200"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Machine Learning with Uncertainty Estimation: </a:t>
            </a:r>
            <a:r>
              <a:rPr lang="en-US" altLang="zh-CN" sz="3200" b="1"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5.5%</a:t>
            </a:r>
            <a:endParaRPr lang="zh-CN" altLang="en-US" sz="3200" b="1"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39" name="矩形 38">
            <a:extLst>
              <a:ext uri="{FF2B5EF4-FFF2-40B4-BE49-F238E27FC236}">
                <a16:creationId xmlns:a16="http://schemas.microsoft.com/office/drawing/2014/main" id="{5D47E9B5-31EE-474C-B0A1-9BF330ED696F}"/>
              </a:ext>
            </a:extLst>
          </p:cNvPr>
          <p:cNvSpPr/>
          <p:nvPr/>
        </p:nvSpPr>
        <p:spPr>
          <a:xfrm>
            <a:off x="1294707" y="4953160"/>
            <a:ext cx="6198507" cy="635110"/>
          </a:xfrm>
          <a:prstGeom prst="rect">
            <a:avLst/>
          </a:prstGeom>
        </p:spPr>
        <p:txBody>
          <a:bodyPr wrap="square">
            <a:spAutoFit/>
            <a:scene3d>
              <a:camera prst="orthographicFront"/>
              <a:lightRig rig="threePt" dir="t"/>
            </a:scene3d>
            <a:sp3d contourW="12700"/>
          </a:bodyPr>
          <a:lstStyle/>
          <a:p>
            <a:pPr>
              <a:lnSpc>
                <a:spcPct val="120000"/>
              </a:lnSpc>
            </a:pPr>
            <a:r>
              <a:rPr lang="en-US" altLang="zh-CN" sz="3200"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The</a:t>
            </a:r>
            <a:r>
              <a:rPr lang="zh-CN" altLang="en-US" sz="3200"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 </a:t>
            </a:r>
            <a:r>
              <a:rPr lang="en-US" altLang="zh-CN" sz="3200"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Optimum:</a:t>
            </a:r>
            <a:r>
              <a:rPr lang="zh-CN" altLang="en-US" sz="3200"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 </a:t>
            </a:r>
            <a:r>
              <a:rPr lang="en-US" altLang="zh-CN" sz="3200"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6.2%</a:t>
            </a:r>
            <a:endParaRPr lang="zh-CN" altLang="en-US" sz="3200" b="1"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3" name="对话气泡: 圆角矩形 2">
            <a:extLst>
              <a:ext uri="{FF2B5EF4-FFF2-40B4-BE49-F238E27FC236}">
                <a16:creationId xmlns:a16="http://schemas.microsoft.com/office/drawing/2014/main" id="{EBF8F7F8-7EEE-4C53-96ED-128F68786CBB}"/>
              </a:ext>
            </a:extLst>
          </p:cNvPr>
          <p:cNvSpPr/>
          <p:nvPr/>
        </p:nvSpPr>
        <p:spPr>
          <a:xfrm>
            <a:off x="6017301" y="4287648"/>
            <a:ext cx="2082511" cy="1300622"/>
          </a:xfrm>
          <a:prstGeom prst="wedgeRoundRectCallout">
            <a:avLst>
              <a:gd name="adj1" fmla="val -11333"/>
              <a:gd name="adj2" fmla="val -67364"/>
              <a:gd name="adj3" fmla="val 16667"/>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sz="32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Our Methods</a:t>
            </a:r>
            <a:endParaRPr lang="zh-CN" altLang="en-US" sz="32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3" name="TextBox 8">
            <a:extLst>
              <a:ext uri="{FF2B5EF4-FFF2-40B4-BE49-F238E27FC236}">
                <a16:creationId xmlns:a16="http://schemas.microsoft.com/office/drawing/2014/main" id="{05D074B3-EC7C-4FBE-BA31-85BF3F28E60F}"/>
              </a:ext>
            </a:extLst>
          </p:cNvPr>
          <p:cNvSpPr txBox="1"/>
          <p:nvPr/>
        </p:nvSpPr>
        <p:spPr>
          <a:xfrm>
            <a:off x="1145694" y="573155"/>
            <a:ext cx="6852612" cy="615553"/>
          </a:xfrm>
          <a:prstGeom prst="rect">
            <a:avLst/>
          </a:prstGeom>
          <a:noFill/>
        </p:spPr>
        <p:txBody>
          <a:bodyPr wrap="square" lIns="0" tIns="0" rIns="0" bIns="0" rtlCol="0" anchor="ctr">
            <a:spAutoFit/>
          </a:bodyPr>
          <a:lstStyle/>
          <a:p>
            <a:pPr algn="ctr"/>
            <a:r>
              <a:rPr lang="en-US" altLang="zh-CN"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How does It Work?</a:t>
            </a:r>
          </a:p>
        </p:txBody>
      </p:sp>
    </p:spTree>
    <p:extLst>
      <p:ext uri="{BB962C8B-B14F-4D97-AF65-F5344CB8AC3E}">
        <p14:creationId xmlns:p14="http://schemas.microsoft.com/office/powerpoint/2010/main" val="2723829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8">
            <a:extLst>
              <a:ext uri="{FF2B5EF4-FFF2-40B4-BE49-F238E27FC236}">
                <a16:creationId xmlns:a16="http://schemas.microsoft.com/office/drawing/2014/main" id="{3282769B-3265-494E-B9AD-1F67E01180AC}"/>
              </a:ext>
            </a:extLst>
          </p:cNvPr>
          <p:cNvSpPr txBox="1"/>
          <p:nvPr/>
        </p:nvSpPr>
        <p:spPr>
          <a:xfrm>
            <a:off x="1145694" y="573155"/>
            <a:ext cx="6852612" cy="615553"/>
          </a:xfrm>
          <a:prstGeom prst="rect">
            <a:avLst/>
          </a:prstGeom>
          <a:noFill/>
        </p:spPr>
        <p:txBody>
          <a:bodyPr wrap="square" lIns="0" tIns="0" rIns="0" bIns="0" rtlCol="0" anchor="ctr">
            <a:spAutoFit/>
          </a:bodyPr>
          <a:lstStyle/>
          <a:p>
            <a:pPr algn="ctr"/>
            <a:r>
              <a:rPr lang="en-US" altLang="zh-CN"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Network Performance</a:t>
            </a:r>
          </a:p>
        </p:txBody>
      </p:sp>
      <p:pic>
        <p:nvPicPr>
          <p:cNvPr id="15" name="图片 14">
            <a:extLst>
              <a:ext uri="{FF2B5EF4-FFF2-40B4-BE49-F238E27FC236}">
                <a16:creationId xmlns:a16="http://schemas.microsoft.com/office/drawing/2014/main" id="{2AAD860D-8075-4E08-B9F5-B7ED0D75D0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276" y="3069669"/>
            <a:ext cx="8047443" cy="3559065"/>
          </a:xfrm>
          <a:prstGeom prst="rect">
            <a:avLst/>
          </a:prstGeom>
        </p:spPr>
      </p:pic>
      <p:sp>
        <p:nvSpPr>
          <p:cNvPr id="17" name="文本框 16">
            <a:extLst>
              <a:ext uri="{FF2B5EF4-FFF2-40B4-BE49-F238E27FC236}">
                <a16:creationId xmlns:a16="http://schemas.microsoft.com/office/drawing/2014/main" id="{8A7E4AAD-430E-48F1-9C2B-1FEA23E1DE9A}"/>
              </a:ext>
            </a:extLst>
          </p:cNvPr>
          <p:cNvSpPr txBox="1"/>
          <p:nvPr/>
        </p:nvSpPr>
        <p:spPr>
          <a:xfrm>
            <a:off x="349943" y="1344358"/>
            <a:ext cx="8444107" cy="1569660"/>
          </a:xfrm>
          <a:prstGeom prst="rect">
            <a:avLst/>
          </a:prstGeom>
          <a:noFill/>
        </p:spPr>
        <p:txBody>
          <a:bodyPr wrap="square" rtlCol="0">
            <a:spAutoFit/>
          </a:bodyPr>
          <a:lstStyle/>
          <a:p>
            <a:pPr marL="457200" indent="-457200">
              <a:buFont typeface="Wingdings" panose="05000000000000000000" pitchFamily="2" charset="2"/>
              <a:buChar char="p"/>
            </a:pPr>
            <a:r>
              <a:rPr lang="en-US" altLang="zh-CN" sz="3200" dirty="0">
                <a:latin typeface="Arial Unicode MS" panose="020B0604020202020204" pitchFamily="34" charset="-122"/>
                <a:ea typeface="Arial Unicode MS" panose="020B0604020202020204" pitchFamily="34" charset="-122"/>
                <a:cs typeface="Arial Unicode MS" panose="020B0604020202020204" pitchFamily="34" charset="-122"/>
              </a:rPr>
              <a:t>No noticeable performance diﬀerence between MVNO and MNO</a:t>
            </a:r>
          </a:p>
          <a:p>
            <a:pPr marL="457200" indent="-457200">
              <a:buFont typeface="Wingdings" panose="05000000000000000000" pitchFamily="2" charset="2"/>
              <a:buChar char="p"/>
            </a:pPr>
            <a:r>
              <a:rPr lang="en-US" altLang="zh-CN" sz="3200" dirty="0">
                <a:latin typeface="Arial Unicode MS" panose="020B0604020202020204" pitchFamily="34" charset="-122"/>
                <a:ea typeface="Arial Unicode MS" panose="020B0604020202020204" pitchFamily="34" charset="-122"/>
                <a:cs typeface="Arial Unicode MS" panose="020B0604020202020204" pitchFamily="34" charset="-122"/>
              </a:rPr>
              <a:t>Performance degradation is not a necessity</a:t>
            </a:r>
          </a:p>
        </p:txBody>
      </p:sp>
    </p:spTree>
    <p:extLst>
      <p:ext uri="{BB962C8B-B14F-4D97-AF65-F5344CB8AC3E}">
        <p14:creationId xmlns:p14="http://schemas.microsoft.com/office/powerpoint/2010/main" val="19474415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a:extLst>
              <a:ext uri="{FF2B5EF4-FFF2-40B4-BE49-F238E27FC236}">
                <a16:creationId xmlns:a16="http://schemas.microsoft.com/office/drawing/2014/main" id="{1A6BD761-25BE-4313-BA5A-425E8CDA66B1}"/>
              </a:ext>
            </a:extLst>
          </p:cNvPr>
          <p:cNvCxnSpPr>
            <a:cxnSpLocks/>
          </p:cNvCxnSpPr>
          <p:nvPr/>
        </p:nvCxnSpPr>
        <p:spPr>
          <a:xfrm>
            <a:off x="4598375" y="2117189"/>
            <a:ext cx="0" cy="2426680"/>
          </a:xfrm>
          <a:prstGeom prst="line">
            <a:avLst/>
          </a:prstGeom>
          <a:ln w="38100">
            <a:solidFill>
              <a:schemeClr val="accent2">
                <a:lumMod val="25000"/>
                <a:lumOff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3CBC12EA-687A-43FB-BE4F-50877B410D25}"/>
              </a:ext>
            </a:extLst>
          </p:cNvPr>
          <p:cNvPicPr>
            <a:picLocks noChangeAspect="1"/>
          </p:cNvPicPr>
          <p:nvPr/>
        </p:nvPicPr>
        <p:blipFill rotWithShape="1">
          <a:blip r:embed="rId3">
            <a:extLst>
              <a:ext uri="{28A0092B-C50C-407E-A947-70E740481C1C}">
                <a14:useLocalDpi xmlns:a14="http://schemas.microsoft.com/office/drawing/2010/main" val="0"/>
              </a:ext>
            </a:extLst>
          </a:blip>
          <a:srcRect t="24103" b="25812"/>
          <a:stretch/>
        </p:blipFill>
        <p:spPr>
          <a:xfrm>
            <a:off x="1973408" y="2512845"/>
            <a:ext cx="2299654" cy="1151792"/>
          </a:xfrm>
          <a:prstGeom prst="rect">
            <a:avLst/>
          </a:prstGeom>
        </p:spPr>
      </p:pic>
      <p:pic>
        <p:nvPicPr>
          <p:cNvPr id="11" name="图片 10">
            <a:extLst>
              <a:ext uri="{FF2B5EF4-FFF2-40B4-BE49-F238E27FC236}">
                <a16:creationId xmlns:a16="http://schemas.microsoft.com/office/drawing/2014/main" id="{57DB56BD-7430-48D2-8A29-119AC86E4EA6}"/>
              </a:ext>
            </a:extLst>
          </p:cNvPr>
          <p:cNvPicPr>
            <a:picLocks noChangeAspect="1"/>
          </p:cNvPicPr>
          <p:nvPr/>
        </p:nvPicPr>
        <p:blipFill rotWithShape="1">
          <a:blip r:embed="rId4">
            <a:extLst>
              <a:ext uri="{28A0092B-C50C-407E-A947-70E740481C1C}">
                <a14:useLocalDpi xmlns:a14="http://schemas.microsoft.com/office/drawing/2010/main" val="0"/>
              </a:ext>
            </a:extLst>
          </a:blip>
          <a:srcRect l="68051" b="72225"/>
          <a:stretch/>
        </p:blipFill>
        <p:spPr>
          <a:xfrm>
            <a:off x="4997014" y="2492420"/>
            <a:ext cx="2054102" cy="1236144"/>
          </a:xfrm>
          <a:prstGeom prst="rect">
            <a:avLst/>
          </a:prstGeom>
        </p:spPr>
      </p:pic>
      <p:sp>
        <p:nvSpPr>
          <p:cNvPr id="13" name="文本框 12">
            <a:extLst>
              <a:ext uri="{FF2B5EF4-FFF2-40B4-BE49-F238E27FC236}">
                <a16:creationId xmlns:a16="http://schemas.microsoft.com/office/drawing/2014/main" id="{A605E163-491B-434D-83C7-481F965E062A}"/>
              </a:ext>
            </a:extLst>
          </p:cNvPr>
          <p:cNvSpPr txBox="1"/>
          <p:nvPr/>
        </p:nvSpPr>
        <p:spPr>
          <a:xfrm>
            <a:off x="1394527" y="4047268"/>
            <a:ext cx="3177473" cy="584775"/>
          </a:xfrm>
          <a:prstGeom prst="rect">
            <a:avLst/>
          </a:prstGeom>
          <a:noFill/>
        </p:spPr>
        <p:txBody>
          <a:bodyPr wrap="none" rtlCol="0">
            <a:spAutoFit/>
          </a:bodyPr>
          <a:lstStyle/>
          <a:p>
            <a:r>
              <a:rPr lang="en-US" altLang="zh-CN" sz="3200" dirty="0">
                <a:latin typeface="微软雅黑" panose="020B0503020204020204" pitchFamily="34" charset="-122"/>
                <a:ea typeface="微软雅黑" panose="020B0503020204020204" pitchFamily="34" charset="-122"/>
              </a:rPr>
              <a:t>New </a:t>
            </a:r>
            <a:r>
              <a:rPr lang="en-US" altLang="zh-CN" sz="3200" dirty="0">
                <a:latin typeface="Arial Unicode MS" panose="020B0604020202020204" pitchFamily="34" charset="-122"/>
                <a:ea typeface="Arial Unicode MS" panose="020B0604020202020204" pitchFamily="34" charset="-122"/>
                <a:cs typeface="Arial Unicode MS" panose="020B0604020202020204" pitchFamily="34" charset="-122"/>
              </a:rPr>
              <a:t>Customers</a:t>
            </a:r>
          </a:p>
        </p:txBody>
      </p:sp>
      <p:sp>
        <p:nvSpPr>
          <p:cNvPr id="23" name="文本框 22">
            <a:extLst>
              <a:ext uri="{FF2B5EF4-FFF2-40B4-BE49-F238E27FC236}">
                <a16:creationId xmlns:a16="http://schemas.microsoft.com/office/drawing/2014/main" id="{FCAD7C82-FF7E-4FC0-9FA8-A7C322352C21}"/>
              </a:ext>
            </a:extLst>
          </p:cNvPr>
          <p:cNvSpPr txBox="1"/>
          <p:nvPr/>
        </p:nvSpPr>
        <p:spPr>
          <a:xfrm>
            <a:off x="4965442" y="4059746"/>
            <a:ext cx="2994731" cy="584775"/>
          </a:xfrm>
          <a:prstGeom prst="rect">
            <a:avLst/>
          </a:prstGeom>
          <a:noFill/>
        </p:spPr>
        <p:txBody>
          <a:bodyPr wrap="none" rtlCol="0">
            <a:spAutoFit/>
          </a:bodyPr>
          <a:lstStyle/>
          <a:p>
            <a:r>
              <a:rPr lang="en-US" altLang="zh-CN" sz="3200" dirty="0">
                <a:latin typeface="微软雅黑" panose="020B0503020204020204" pitchFamily="34" charset="-122"/>
                <a:ea typeface="微软雅黑" panose="020B0503020204020204" pitchFamily="34" charset="-122"/>
              </a:rPr>
              <a:t>Old </a:t>
            </a:r>
            <a:r>
              <a:rPr lang="en-US" altLang="zh-CN" sz="3200" dirty="0">
                <a:latin typeface="Arial Unicode MS" panose="020B0604020202020204" pitchFamily="34" charset="-122"/>
                <a:ea typeface="Arial Unicode MS" panose="020B0604020202020204" pitchFamily="34" charset="-122"/>
                <a:cs typeface="Arial Unicode MS" panose="020B0604020202020204" pitchFamily="34" charset="-122"/>
              </a:rPr>
              <a:t>Customers</a:t>
            </a:r>
            <a:endParaRPr lang="zh-CN" altLang="en-US" sz="32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5" name="箭头: 虚尾 14">
            <a:extLst>
              <a:ext uri="{FF2B5EF4-FFF2-40B4-BE49-F238E27FC236}">
                <a16:creationId xmlns:a16="http://schemas.microsoft.com/office/drawing/2014/main" id="{EDB907EF-80B1-47C9-AE8D-D9E96ACD918B}"/>
              </a:ext>
            </a:extLst>
          </p:cNvPr>
          <p:cNvSpPr/>
          <p:nvPr/>
        </p:nvSpPr>
        <p:spPr>
          <a:xfrm>
            <a:off x="1015830" y="3089152"/>
            <a:ext cx="597877" cy="373673"/>
          </a:xfrm>
          <a:prstGeom prst="striped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6" name="箭头: 虚尾 25">
            <a:extLst>
              <a:ext uri="{FF2B5EF4-FFF2-40B4-BE49-F238E27FC236}">
                <a16:creationId xmlns:a16="http://schemas.microsoft.com/office/drawing/2014/main" id="{A9CF608E-B2BC-4C0E-AB37-3831189ACE5D}"/>
              </a:ext>
            </a:extLst>
          </p:cNvPr>
          <p:cNvSpPr/>
          <p:nvPr/>
        </p:nvSpPr>
        <p:spPr>
          <a:xfrm>
            <a:off x="7409388" y="3031775"/>
            <a:ext cx="597877" cy="373673"/>
          </a:xfrm>
          <a:prstGeom prst="stripedRightArrow">
            <a:avLst/>
          </a:prstGeom>
          <a:solidFill>
            <a:schemeClr val="bg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8" name="文本框 27">
            <a:extLst>
              <a:ext uri="{FF2B5EF4-FFF2-40B4-BE49-F238E27FC236}">
                <a16:creationId xmlns:a16="http://schemas.microsoft.com/office/drawing/2014/main" id="{CD27FEB2-83FA-42AF-A051-D0DBB7F710FC}"/>
              </a:ext>
            </a:extLst>
          </p:cNvPr>
          <p:cNvSpPr txBox="1"/>
          <p:nvPr/>
        </p:nvSpPr>
        <p:spPr>
          <a:xfrm>
            <a:off x="3986374" y="5006431"/>
            <a:ext cx="1415772" cy="584775"/>
          </a:xfrm>
          <a:prstGeom prst="rect">
            <a:avLst/>
          </a:prstGeom>
          <a:noFill/>
        </p:spPr>
        <p:txBody>
          <a:bodyPr wrap="none" rtlCol="0">
            <a:spAutoFit/>
          </a:bodyPr>
          <a:lstStyle/>
          <a:p>
            <a:r>
              <a:rPr lang="en-US" altLang="zh-CN" sz="3200" dirty="0">
                <a:latin typeface="Arial Unicode MS" panose="020B0604020202020204" pitchFamily="34" charset="-122"/>
                <a:ea typeface="Arial Unicode MS" panose="020B0604020202020204" pitchFamily="34" charset="-122"/>
                <a:cs typeface="Arial Unicode MS" panose="020B0604020202020204" pitchFamily="34" charset="-122"/>
              </a:rPr>
              <a:t>MVNO</a:t>
            </a:r>
            <a:endParaRPr lang="zh-CN" altLang="en-US" sz="32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9" name="文本框 28">
            <a:extLst>
              <a:ext uri="{FF2B5EF4-FFF2-40B4-BE49-F238E27FC236}">
                <a16:creationId xmlns:a16="http://schemas.microsoft.com/office/drawing/2014/main" id="{2DBE3BCA-225E-49CA-8F65-05B7A6C042D4}"/>
              </a:ext>
            </a:extLst>
          </p:cNvPr>
          <p:cNvSpPr txBox="1"/>
          <p:nvPr/>
        </p:nvSpPr>
        <p:spPr>
          <a:xfrm>
            <a:off x="2093436" y="1703101"/>
            <a:ext cx="1779654" cy="584775"/>
          </a:xfrm>
          <a:prstGeom prst="rect">
            <a:avLst/>
          </a:prstGeom>
          <a:noFill/>
        </p:spPr>
        <p:txBody>
          <a:bodyPr wrap="none" rtlCol="0">
            <a:spAutoFit/>
          </a:bodyPr>
          <a:lstStyle/>
          <a:p>
            <a:r>
              <a:rPr lang="en-US" altLang="zh-CN" sz="32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Expense</a:t>
            </a:r>
            <a:endParaRPr lang="zh-CN" altLang="en-US" sz="32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2" name="TextBox 8">
            <a:extLst>
              <a:ext uri="{FF2B5EF4-FFF2-40B4-BE49-F238E27FC236}">
                <a16:creationId xmlns:a16="http://schemas.microsoft.com/office/drawing/2014/main" id="{5F33DEC2-696F-4655-B28B-734EE53E8786}"/>
              </a:ext>
            </a:extLst>
          </p:cNvPr>
          <p:cNvSpPr txBox="1"/>
          <p:nvPr/>
        </p:nvSpPr>
        <p:spPr>
          <a:xfrm>
            <a:off x="1145694" y="573155"/>
            <a:ext cx="6852612" cy="615553"/>
          </a:xfrm>
          <a:prstGeom prst="rect">
            <a:avLst/>
          </a:prstGeom>
          <a:noFill/>
        </p:spPr>
        <p:txBody>
          <a:bodyPr wrap="square" lIns="0" tIns="0" rIns="0" bIns="0" rtlCol="0" anchor="ctr">
            <a:spAutoFit/>
          </a:bodyPr>
          <a:lstStyle/>
          <a:p>
            <a:pPr algn="ctr"/>
            <a:r>
              <a:rPr lang="en-US" altLang="zh-CN"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Customer Churn of MVNOs </a:t>
            </a:r>
          </a:p>
        </p:txBody>
      </p:sp>
    </p:spTree>
    <p:extLst>
      <p:ext uri="{BB962C8B-B14F-4D97-AF65-F5344CB8AC3E}">
        <p14:creationId xmlns:p14="http://schemas.microsoft.com/office/powerpoint/2010/main" val="2932938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BD1A1A9A-37C6-4B47-B4EA-542D8ACB5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129" y="1821809"/>
            <a:ext cx="8455742" cy="3300498"/>
          </a:xfrm>
          <a:prstGeom prst="rect">
            <a:avLst/>
          </a:prstGeom>
        </p:spPr>
      </p:pic>
      <p:sp>
        <p:nvSpPr>
          <p:cNvPr id="3" name="矩形 2">
            <a:extLst>
              <a:ext uri="{FF2B5EF4-FFF2-40B4-BE49-F238E27FC236}">
                <a16:creationId xmlns:a16="http://schemas.microsoft.com/office/drawing/2014/main" id="{568F7FFE-B23F-4B52-9432-CE03085E168A}"/>
              </a:ext>
            </a:extLst>
          </p:cNvPr>
          <p:cNvSpPr/>
          <p:nvPr/>
        </p:nvSpPr>
        <p:spPr>
          <a:xfrm>
            <a:off x="931106" y="4604532"/>
            <a:ext cx="7641394" cy="367518"/>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sz="1350"/>
          </a:p>
        </p:txBody>
      </p:sp>
      <p:sp>
        <p:nvSpPr>
          <p:cNvPr id="5" name="TextBox 8">
            <a:extLst>
              <a:ext uri="{FF2B5EF4-FFF2-40B4-BE49-F238E27FC236}">
                <a16:creationId xmlns:a16="http://schemas.microsoft.com/office/drawing/2014/main" id="{3C94711C-EB07-45C3-8576-A709D5CEFCCB}"/>
              </a:ext>
            </a:extLst>
          </p:cNvPr>
          <p:cNvSpPr txBox="1"/>
          <p:nvPr/>
        </p:nvSpPr>
        <p:spPr>
          <a:xfrm>
            <a:off x="1145694" y="573155"/>
            <a:ext cx="6852612" cy="615553"/>
          </a:xfrm>
          <a:prstGeom prst="rect">
            <a:avLst/>
          </a:prstGeom>
          <a:noFill/>
        </p:spPr>
        <p:txBody>
          <a:bodyPr wrap="square" lIns="0" tIns="0" rIns="0" bIns="0" rtlCol="0" anchor="ctr">
            <a:spAutoFit/>
          </a:bodyPr>
          <a:lstStyle/>
          <a:p>
            <a:pPr algn="ctr"/>
            <a:r>
              <a:rPr lang="en-US" altLang="zh-CN"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Customer Churn Prediction </a:t>
            </a:r>
          </a:p>
        </p:txBody>
      </p:sp>
    </p:spTree>
    <p:extLst>
      <p:ext uri="{BB962C8B-B14F-4D97-AF65-F5344CB8AC3E}">
        <p14:creationId xmlns:p14="http://schemas.microsoft.com/office/powerpoint/2010/main" val="505726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06CC199-A68E-4C5B-8D39-BEA490CB7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806" y="2558033"/>
            <a:ext cx="3583616" cy="2023286"/>
          </a:xfrm>
          <a:prstGeom prst="rect">
            <a:avLst/>
          </a:prstGeom>
        </p:spPr>
      </p:pic>
      <p:sp>
        <p:nvSpPr>
          <p:cNvPr id="6" name="矩形 5">
            <a:extLst>
              <a:ext uri="{FF2B5EF4-FFF2-40B4-BE49-F238E27FC236}">
                <a16:creationId xmlns:a16="http://schemas.microsoft.com/office/drawing/2014/main" id="{D603CE6C-D513-432C-BD16-61F411DDEF10}"/>
              </a:ext>
            </a:extLst>
          </p:cNvPr>
          <p:cNvSpPr/>
          <p:nvPr/>
        </p:nvSpPr>
        <p:spPr>
          <a:xfrm>
            <a:off x="4435077" y="2558033"/>
            <a:ext cx="145473" cy="331038"/>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sz="1350"/>
          </a:p>
        </p:txBody>
      </p:sp>
      <p:sp>
        <p:nvSpPr>
          <p:cNvPr id="7" name="矩形 6">
            <a:extLst>
              <a:ext uri="{FF2B5EF4-FFF2-40B4-BE49-F238E27FC236}">
                <a16:creationId xmlns:a16="http://schemas.microsoft.com/office/drawing/2014/main" id="{5D283019-B476-48D2-B2AA-C4680F3DB75D}"/>
              </a:ext>
            </a:extLst>
          </p:cNvPr>
          <p:cNvSpPr/>
          <p:nvPr/>
        </p:nvSpPr>
        <p:spPr>
          <a:xfrm>
            <a:off x="1598359" y="3200799"/>
            <a:ext cx="238991" cy="1163782"/>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zh-CN" altLang="en-US" sz="1350"/>
          </a:p>
        </p:txBody>
      </p:sp>
      <p:sp>
        <p:nvSpPr>
          <p:cNvPr id="4" name="对话气泡: 圆角矩形 3">
            <a:extLst>
              <a:ext uri="{FF2B5EF4-FFF2-40B4-BE49-F238E27FC236}">
                <a16:creationId xmlns:a16="http://schemas.microsoft.com/office/drawing/2014/main" id="{283A7C47-4B19-454E-8863-76B5012B4FB6}"/>
              </a:ext>
            </a:extLst>
          </p:cNvPr>
          <p:cNvSpPr/>
          <p:nvPr/>
        </p:nvSpPr>
        <p:spPr>
          <a:xfrm>
            <a:off x="5546305" y="2091744"/>
            <a:ext cx="2472388" cy="1058857"/>
          </a:xfrm>
          <a:prstGeom prst="wedgeRoundRectCallout">
            <a:avLst>
              <a:gd name="adj1" fmla="val -69384"/>
              <a:gd name="adj2" fmla="val -1718"/>
              <a:gd name="adj3" fmla="val 16667"/>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sz="2800" dirty="0">
                <a:latin typeface="Arial Unicode MS" panose="020B0604020202020204" pitchFamily="34" charset="-122"/>
                <a:ea typeface="Arial Unicode MS" panose="020B0604020202020204" pitchFamily="34" charset="-122"/>
                <a:cs typeface="Arial Unicode MS" panose="020B0604020202020204" pitchFamily="34" charset="-122"/>
              </a:rPr>
              <a:t>Send digital gift cards</a:t>
            </a:r>
            <a:endParaRPr lang="zh-CN" altLang="en-US" sz="28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8" name="文本框 7">
            <a:extLst>
              <a:ext uri="{FF2B5EF4-FFF2-40B4-BE49-F238E27FC236}">
                <a16:creationId xmlns:a16="http://schemas.microsoft.com/office/drawing/2014/main" id="{6418E676-A152-4E19-834D-AD18B779B33C}"/>
              </a:ext>
            </a:extLst>
          </p:cNvPr>
          <p:cNvSpPr txBox="1"/>
          <p:nvPr/>
        </p:nvSpPr>
        <p:spPr>
          <a:xfrm>
            <a:off x="5435243" y="4177459"/>
            <a:ext cx="2698175" cy="461665"/>
          </a:xfrm>
          <a:prstGeom prst="rect">
            <a:avLst/>
          </a:prstGeom>
          <a:noFill/>
        </p:spPr>
        <p:txBody>
          <a:bodyPr wrap="none" rtlCol="0">
            <a:spAutoFit/>
          </a:bodyPr>
          <a:lstStyle/>
          <a:p>
            <a:r>
              <a:rPr lang="en-US" altLang="zh-CN" sz="2400" dirty="0">
                <a:solidFill>
                  <a:srgbClr val="FF0000"/>
                </a:solidFill>
                <a:latin typeface="微软雅黑" panose="020B0503020204020204" pitchFamily="34" charset="-122"/>
                <a:ea typeface="微软雅黑" panose="020B0503020204020204" pitchFamily="34" charset="-122"/>
              </a:rPr>
              <a:t>0.83%        0.32%</a:t>
            </a:r>
            <a:endParaRPr lang="zh-CN" altLang="en-US" sz="2400" dirty="0">
              <a:solidFill>
                <a:srgbClr val="FF0000"/>
              </a:solidFill>
              <a:latin typeface="微软雅黑" panose="020B0503020204020204" pitchFamily="34" charset="-122"/>
              <a:ea typeface="微软雅黑" panose="020B0503020204020204" pitchFamily="34" charset="-122"/>
            </a:endParaRPr>
          </a:p>
        </p:txBody>
      </p:sp>
      <p:grpSp>
        <p:nvGrpSpPr>
          <p:cNvPr id="10" name="组合 9">
            <a:extLst>
              <a:ext uri="{FF2B5EF4-FFF2-40B4-BE49-F238E27FC236}">
                <a16:creationId xmlns:a16="http://schemas.microsoft.com/office/drawing/2014/main" id="{C194104F-F9B7-4147-87AF-0AA4860D6E1A}"/>
              </a:ext>
            </a:extLst>
          </p:cNvPr>
          <p:cNvGrpSpPr/>
          <p:nvPr/>
        </p:nvGrpSpPr>
        <p:grpSpPr>
          <a:xfrm>
            <a:off x="5093328" y="3428999"/>
            <a:ext cx="3284694" cy="2343030"/>
            <a:chOff x="818964" y="2141836"/>
            <a:chExt cx="5558621" cy="3965062"/>
          </a:xfrm>
          <a:solidFill>
            <a:srgbClr val="A97B90"/>
          </a:solidFill>
        </p:grpSpPr>
        <p:sp>
          <p:nvSpPr>
            <p:cNvPr id="11" name="空心弧 10">
              <a:extLst>
                <a:ext uri="{FF2B5EF4-FFF2-40B4-BE49-F238E27FC236}">
                  <a16:creationId xmlns:a16="http://schemas.microsoft.com/office/drawing/2014/main" id="{C1C3499F-B425-4EB4-939C-23EE9290072E}"/>
                </a:ext>
              </a:extLst>
            </p:cNvPr>
            <p:cNvSpPr>
              <a:spLocks noChangeAspect="1"/>
            </p:cNvSpPr>
            <p:nvPr/>
          </p:nvSpPr>
          <p:spPr>
            <a:xfrm>
              <a:off x="818964" y="2598300"/>
              <a:ext cx="2879725" cy="2879725"/>
            </a:xfrm>
            <a:prstGeom prst="blockArc">
              <a:avLst>
                <a:gd name="adj1" fmla="val 10800000"/>
                <a:gd name="adj2" fmla="val 38981"/>
                <a:gd name="adj3" fmla="val 692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25">
                <a:solidFill>
                  <a:schemeClr val="tx1"/>
                </a:solidFill>
                <a:cs typeface="+mn-ea"/>
                <a:sym typeface="+mn-lt"/>
              </a:endParaRPr>
            </a:p>
          </p:txBody>
        </p:sp>
        <p:sp>
          <p:nvSpPr>
            <p:cNvPr id="13" name="空心弧 12">
              <a:extLst>
                <a:ext uri="{FF2B5EF4-FFF2-40B4-BE49-F238E27FC236}">
                  <a16:creationId xmlns:a16="http://schemas.microsoft.com/office/drawing/2014/main" id="{3EB301FD-F260-427B-9B89-187ACBC6CA39}"/>
                </a:ext>
              </a:extLst>
            </p:cNvPr>
            <p:cNvSpPr>
              <a:spLocks noChangeAspect="1"/>
            </p:cNvSpPr>
            <p:nvPr/>
          </p:nvSpPr>
          <p:spPr>
            <a:xfrm flipV="1">
              <a:off x="3435260" y="2141836"/>
              <a:ext cx="2879725" cy="2879725"/>
            </a:xfrm>
            <a:prstGeom prst="blockArc">
              <a:avLst>
                <a:gd name="adj1" fmla="val 10800000"/>
                <a:gd name="adj2" fmla="val 38981"/>
                <a:gd name="adj3" fmla="val 692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825">
                <a:solidFill>
                  <a:schemeClr val="tx1"/>
                </a:solidFill>
                <a:cs typeface="+mn-ea"/>
                <a:sym typeface="+mn-lt"/>
              </a:endParaRPr>
            </a:p>
          </p:txBody>
        </p:sp>
        <p:sp>
          <p:nvSpPr>
            <p:cNvPr id="16" name="文本框 6">
              <a:extLst>
                <a:ext uri="{FF2B5EF4-FFF2-40B4-BE49-F238E27FC236}">
                  <a16:creationId xmlns:a16="http://schemas.microsoft.com/office/drawing/2014/main" id="{1812753B-DC58-4B6A-A0BE-717FCE0BD535}"/>
                </a:ext>
              </a:extLst>
            </p:cNvPr>
            <p:cNvSpPr txBox="1">
              <a:spLocks noChangeArrowheads="1"/>
            </p:cNvSpPr>
            <p:nvPr/>
          </p:nvSpPr>
          <p:spPr bwMode="auto">
            <a:xfrm>
              <a:off x="819748" y="5117295"/>
              <a:ext cx="2678112" cy="989603"/>
            </a:xfrm>
            <a:prstGeom prst="rect">
              <a:avLst/>
            </a:prstGeom>
            <a:solidFill>
              <a:schemeClr val="accent1"/>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Before</a:t>
              </a:r>
              <a:endParaRPr lang="zh-CN" altLang="en-US" sz="3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17" name="文本框 16">
              <a:extLst>
                <a:ext uri="{FF2B5EF4-FFF2-40B4-BE49-F238E27FC236}">
                  <a16:creationId xmlns:a16="http://schemas.microsoft.com/office/drawing/2014/main" id="{1B055790-4C20-40D4-8C79-FFD010CCDBB5}"/>
                </a:ext>
              </a:extLst>
            </p:cNvPr>
            <p:cNvSpPr txBox="1">
              <a:spLocks noChangeArrowheads="1"/>
            </p:cNvSpPr>
            <p:nvPr/>
          </p:nvSpPr>
          <p:spPr bwMode="auto">
            <a:xfrm>
              <a:off x="3699473" y="5114122"/>
              <a:ext cx="2678112" cy="989603"/>
            </a:xfrm>
            <a:prstGeom prst="rect">
              <a:avLst/>
            </a:prstGeom>
            <a:solidFill>
              <a:schemeClr val="accent2"/>
            </a:solid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3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After</a:t>
              </a:r>
              <a:endParaRPr lang="zh-CN" altLang="en-US" sz="3200"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grpSp>
      <p:sp>
        <p:nvSpPr>
          <p:cNvPr id="14" name="TextBox 8">
            <a:extLst>
              <a:ext uri="{FF2B5EF4-FFF2-40B4-BE49-F238E27FC236}">
                <a16:creationId xmlns:a16="http://schemas.microsoft.com/office/drawing/2014/main" id="{7901F36E-0EC5-404F-9F85-07A70AC1979D}"/>
              </a:ext>
            </a:extLst>
          </p:cNvPr>
          <p:cNvSpPr txBox="1"/>
          <p:nvPr/>
        </p:nvSpPr>
        <p:spPr>
          <a:xfrm>
            <a:off x="1145694" y="573155"/>
            <a:ext cx="6852612" cy="615553"/>
          </a:xfrm>
          <a:prstGeom prst="rect">
            <a:avLst/>
          </a:prstGeom>
          <a:noFill/>
        </p:spPr>
        <p:txBody>
          <a:bodyPr wrap="square" lIns="0" tIns="0" rIns="0" bIns="0" rtlCol="0" anchor="ctr">
            <a:spAutoFit/>
          </a:bodyPr>
          <a:lstStyle/>
          <a:p>
            <a:pPr algn="ctr"/>
            <a:r>
              <a:rPr lang="en-US" altLang="zh-CN"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Real-world Churn Mitigation</a:t>
            </a:r>
          </a:p>
        </p:txBody>
      </p:sp>
    </p:spTree>
    <p:extLst>
      <p:ext uri="{BB962C8B-B14F-4D97-AF65-F5344CB8AC3E}">
        <p14:creationId xmlns:p14="http://schemas.microsoft.com/office/powerpoint/2010/main" val="3167547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68B81295-D561-445E-8CCE-6660373A7F28}"/>
              </a:ext>
            </a:extLst>
          </p:cNvPr>
          <p:cNvPicPr>
            <a:picLocks noChangeAspect="1"/>
          </p:cNvPicPr>
          <p:nvPr/>
        </p:nvPicPr>
        <p:blipFill rotWithShape="1">
          <a:blip r:embed="rId3">
            <a:extLst>
              <a:ext uri="{28A0092B-C50C-407E-A947-70E740481C1C}">
                <a14:useLocalDpi xmlns:a14="http://schemas.microsoft.com/office/drawing/2010/main" val="0"/>
              </a:ext>
            </a:extLst>
          </a:blip>
          <a:srcRect l="19058" r="19058"/>
          <a:stretch/>
        </p:blipFill>
        <p:spPr>
          <a:xfrm>
            <a:off x="7115234" y="4689738"/>
            <a:ext cx="1058142" cy="1039097"/>
          </a:xfrm>
          <a:prstGeom prst="rect">
            <a:avLst/>
          </a:prstGeom>
        </p:spPr>
      </p:pic>
      <p:pic>
        <p:nvPicPr>
          <p:cNvPr id="3" name="图片 2">
            <a:extLst>
              <a:ext uri="{FF2B5EF4-FFF2-40B4-BE49-F238E27FC236}">
                <a16:creationId xmlns:a16="http://schemas.microsoft.com/office/drawing/2014/main" id="{61C6AFD3-51B7-416A-853D-485F9CB4A3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8531" y="1971675"/>
            <a:ext cx="1434465" cy="1434465"/>
          </a:xfrm>
          <a:prstGeom prst="rect">
            <a:avLst/>
          </a:prstGeom>
        </p:spPr>
      </p:pic>
      <p:pic>
        <p:nvPicPr>
          <p:cNvPr id="6" name="图片 5">
            <a:extLst>
              <a:ext uri="{FF2B5EF4-FFF2-40B4-BE49-F238E27FC236}">
                <a16:creationId xmlns:a16="http://schemas.microsoft.com/office/drawing/2014/main" id="{FE276703-A216-4FA0-9F88-74C73B67E4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6315" y="3406140"/>
            <a:ext cx="1357313" cy="1357313"/>
          </a:xfrm>
          <a:prstGeom prst="rect">
            <a:avLst/>
          </a:prstGeom>
        </p:spPr>
      </p:pic>
      <p:sp>
        <p:nvSpPr>
          <p:cNvPr id="7" name="思想气泡: 云 6">
            <a:extLst>
              <a:ext uri="{FF2B5EF4-FFF2-40B4-BE49-F238E27FC236}">
                <a16:creationId xmlns:a16="http://schemas.microsoft.com/office/drawing/2014/main" id="{D73D2576-13B8-4174-846C-5148E837F30C}"/>
              </a:ext>
            </a:extLst>
          </p:cNvPr>
          <p:cNvSpPr/>
          <p:nvPr/>
        </p:nvSpPr>
        <p:spPr>
          <a:xfrm>
            <a:off x="4027988" y="1600821"/>
            <a:ext cx="2900543" cy="1048082"/>
          </a:xfrm>
          <a:prstGeom prst="cloudCallout">
            <a:avLst>
              <a:gd name="adj1" fmla="val 59148"/>
              <a:gd name="adj2" fmla="val 53586"/>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rPr>
              <a:t>Poor service quality!</a:t>
            </a:r>
            <a:endParaRPr lang="zh-CN" altLang="en-US"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7" name="TextBox 8">
            <a:extLst>
              <a:ext uri="{FF2B5EF4-FFF2-40B4-BE49-F238E27FC236}">
                <a16:creationId xmlns:a16="http://schemas.microsoft.com/office/drawing/2014/main" id="{C3B12391-406F-462D-A419-B0318370B8EC}"/>
              </a:ext>
            </a:extLst>
          </p:cNvPr>
          <p:cNvSpPr txBox="1"/>
          <p:nvPr/>
        </p:nvSpPr>
        <p:spPr>
          <a:xfrm>
            <a:off x="1628197" y="645527"/>
            <a:ext cx="5492824" cy="615553"/>
          </a:xfrm>
          <a:prstGeom prst="rect">
            <a:avLst/>
          </a:prstGeom>
          <a:noFill/>
        </p:spPr>
        <p:txBody>
          <a:bodyPr wrap="square" lIns="0" tIns="0" rIns="0" bIns="0" rtlCol="0" anchor="ctr">
            <a:spAutoFit/>
          </a:bodyPr>
          <a:lstStyle/>
          <a:p>
            <a:pPr algn="ctr"/>
            <a:r>
              <a:rPr lang="en-US" altLang="zh-CN"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Dread of Base Carriers</a:t>
            </a:r>
            <a:endParaRPr lang="zh-CN" altLang="en-US"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8" name="文本框 7">
            <a:extLst>
              <a:ext uri="{FF2B5EF4-FFF2-40B4-BE49-F238E27FC236}">
                <a16:creationId xmlns:a16="http://schemas.microsoft.com/office/drawing/2014/main" id="{372C5049-E36A-4F27-A0A3-C4CE3B5BCAB0}"/>
              </a:ext>
            </a:extLst>
          </p:cNvPr>
          <p:cNvSpPr txBox="1"/>
          <p:nvPr/>
        </p:nvSpPr>
        <p:spPr>
          <a:xfrm>
            <a:off x="7596744" y="3255273"/>
            <a:ext cx="893193" cy="461665"/>
          </a:xfrm>
          <a:prstGeom prst="rect">
            <a:avLst/>
          </a:prstGeom>
          <a:noFill/>
        </p:spPr>
        <p:txBody>
          <a:bodyPr wrap="none" rtlCol="0">
            <a:spAutoFit/>
          </a:bodyPr>
          <a:lstStyle/>
          <a:p>
            <a:r>
              <a:rPr lang="en-US" altLang="zh-CN" sz="2400" dirty="0">
                <a:latin typeface="微软雅黑" panose="020B0503020204020204" pitchFamily="34" charset="-122"/>
                <a:ea typeface="微软雅黑" panose="020B0503020204020204" pitchFamily="34" charset="-122"/>
              </a:rPr>
              <a:t>Alice</a:t>
            </a:r>
            <a:endParaRPr lang="zh-CN" altLang="en-US" sz="2400" dirty="0">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99ADB0F0-B0B9-4FCD-B38C-87051E8008DE}"/>
              </a:ext>
            </a:extLst>
          </p:cNvPr>
          <p:cNvSpPr txBox="1"/>
          <p:nvPr/>
        </p:nvSpPr>
        <p:spPr>
          <a:xfrm>
            <a:off x="942372" y="4734813"/>
            <a:ext cx="769763" cy="461665"/>
          </a:xfrm>
          <a:prstGeom prst="rect">
            <a:avLst/>
          </a:prstGeom>
          <a:noFill/>
        </p:spPr>
        <p:txBody>
          <a:bodyPr wrap="none" rtlCol="0">
            <a:spAutoFit/>
          </a:bodyPr>
          <a:lstStyle/>
          <a:p>
            <a:r>
              <a:rPr lang="en-US" altLang="zh-CN" sz="2400" dirty="0">
                <a:latin typeface="微软雅黑" panose="020B0503020204020204" pitchFamily="34" charset="-122"/>
                <a:ea typeface="微软雅黑" panose="020B0503020204020204" pitchFamily="34" charset="-122"/>
              </a:rPr>
              <a:t>Bob</a:t>
            </a:r>
            <a:endParaRPr lang="zh-CN" altLang="en-US" sz="2400" dirty="0">
              <a:latin typeface="微软雅黑" panose="020B0503020204020204" pitchFamily="34" charset="-122"/>
              <a:ea typeface="微软雅黑" panose="020B0503020204020204" pitchFamily="34" charset="-122"/>
            </a:endParaRPr>
          </a:p>
        </p:txBody>
      </p:sp>
      <p:sp>
        <p:nvSpPr>
          <p:cNvPr id="10" name="思想气泡: 云 9">
            <a:extLst>
              <a:ext uri="{FF2B5EF4-FFF2-40B4-BE49-F238E27FC236}">
                <a16:creationId xmlns:a16="http://schemas.microsoft.com/office/drawing/2014/main" id="{35B708DA-1956-4381-B60C-9D25CD629F05}"/>
              </a:ext>
            </a:extLst>
          </p:cNvPr>
          <p:cNvSpPr/>
          <p:nvPr/>
        </p:nvSpPr>
        <p:spPr>
          <a:xfrm>
            <a:off x="1100659" y="1805651"/>
            <a:ext cx="2510639" cy="1521908"/>
          </a:xfrm>
          <a:prstGeom prst="cloudCallout">
            <a:avLst>
              <a:gd name="adj1" fmla="val -24521"/>
              <a:gd name="adj2" fmla="val 64021"/>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rPr>
              <a:t>Monopoly</a:t>
            </a: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sym typeface="Wingdings" panose="05000000000000000000" pitchFamily="2" charset="2"/>
              </a:rPr>
              <a:t></a:t>
            </a:r>
            <a:endPar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endParaRPr>
          </a:p>
          <a:p>
            <a:pPr algn="ct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rPr>
              <a:t>Price up</a:t>
            </a:r>
            <a:endParaRPr lang="zh-CN" altLang="en-US"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12" name="图片 11">
            <a:extLst>
              <a:ext uri="{FF2B5EF4-FFF2-40B4-BE49-F238E27FC236}">
                <a16:creationId xmlns:a16="http://schemas.microsoft.com/office/drawing/2014/main" id="{F1D64ED8-99B3-4E3E-923D-418BEC398258}"/>
              </a:ext>
            </a:extLst>
          </p:cNvPr>
          <p:cNvPicPr>
            <a:picLocks noChangeAspect="1"/>
          </p:cNvPicPr>
          <p:nvPr/>
        </p:nvPicPr>
        <p:blipFill rotWithShape="1">
          <a:blip r:embed="rId6">
            <a:extLst>
              <a:ext uri="{28A0092B-C50C-407E-A947-70E740481C1C}">
                <a14:useLocalDpi xmlns:a14="http://schemas.microsoft.com/office/drawing/2010/main" val="0"/>
              </a:ext>
            </a:extLst>
          </a:blip>
          <a:srcRect t="19569" b="22805"/>
          <a:stretch/>
        </p:blipFill>
        <p:spPr>
          <a:xfrm>
            <a:off x="4897397" y="4821013"/>
            <a:ext cx="1906256" cy="916147"/>
          </a:xfrm>
          <a:prstGeom prst="rect">
            <a:avLst/>
          </a:prstGeom>
        </p:spPr>
      </p:pic>
      <p:sp>
        <p:nvSpPr>
          <p:cNvPr id="23" name="文本框 22">
            <a:extLst>
              <a:ext uri="{FF2B5EF4-FFF2-40B4-BE49-F238E27FC236}">
                <a16:creationId xmlns:a16="http://schemas.microsoft.com/office/drawing/2014/main" id="{EFD8A838-9642-4179-86AE-5FB83BCE7A52}"/>
              </a:ext>
            </a:extLst>
          </p:cNvPr>
          <p:cNvSpPr txBox="1"/>
          <p:nvPr/>
        </p:nvSpPr>
        <p:spPr>
          <a:xfrm>
            <a:off x="3219640" y="5817126"/>
            <a:ext cx="5623416" cy="461665"/>
          </a:xfrm>
          <a:prstGeom prst="rect">
            <a:avLst/>
          </a:prstGeom>
          <a:noFill/>
        </p:spPr>
        <p:txBody>
          <a:bodyPr wrap="square" rtlCol="0">
            <a:spAutoFit/>
          </a:bodyPr>
          <a:lstStyle/>
          <a:p>
            <a:r>
              <a:rPr lang="en-US" altLang="zh-CN" sz="2400" dirty="0">
                <a:latin typeface="微软雅黑" panose="020B0503020204020204" pitchFamily="34" charset="-122"/>
                <a:ea typeface="微软雅黑" panose="020B0503020204020204" pitchFamily="34" charset="-122"/>
              </a:rPr>
              <a:t>MNO (Mobile Network Operator)</a:t>
            </a:r>
            <a:endParaRPr lang="zh-CN" altLang="en-US" sz="2400" dirty="0">
              <a:latin typeface="微软雅黑" panose="020B0503020204020204" pitchFamily="34" charset="-122"/>
              <a:ea typeface="微软雅黑" panose="020B0503020204020204" pitchFamily="34" charset="-122"/>
            </a:endParaRPr>
          </a:p>
        </p:txBody>
      </p:sp>
      <p:sp>
        <p:nvSpPr>
          <p:cNvPr id="13" name="思想气泡: 云 12">
            <a:extLst>
              <a:ext uri="{FF2B5EF4-FFF2-40B4-BE49-F238E27FC236}">
                <a16:creationId xmlns:a16="http://schemas.microsoft.com/office/drawing/2014/main" id="{7925E700-D393-4D23-A6C1-BAA32FC978F8}"/>
              </a:ext>
            </a:extLst>
          </p:cNvPr>
          <p:cNvSpPr/>
          <p:nvPr/>
        </p:nvSpPr>
        <p:spPr>
          <a:xfrm>
            <a:off x="2583798" y="2988644"/>
            <a:ext cx="4928169" cy="1624850"/>
          </a:xfrm>
          <a:prstGeom prst="cloudCallout">
            <a:avLst>
              <a:gd name="adj1" fmla="val 8502"/>
              <a:gd name="adj2" fmla="val 73579"/>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rPr>
              <a:t>I still want more customers,</a:t>
            </a:r>
            <a:r>
              <a:rPr lang="zh-CN" altLang="en-US" sz="24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rPr>
              <a:t>which now seems too hard …</a:t>
            </a:r>
            <a:endParaRPr lang="zh-CN" altLang="en-US"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4" name="图片 3">
            <a:extLst>
              <a:ext uri="{FF2B5EF4-FFF2-40B4-BE49-F238E27FC236}">
                <a16:creationId xmlns:a16="http://schemas.microsoft.com/office/drawing/2014/main" id="{BFBBC0F0-1829-4440-849B-0C2D213D0A02}"/>
              </a:ext>
            </a:extLst>
          </p:cNvPr>
          <p:cNvPicPr>
            <a:picLocks noChangeAspect="1"/>
          </p:cNvPicPr>
          <p:nvPr/>
        </p:nvPicPr>
        <p:blipFill rotWithShape="1">
          <a:blip r:embed="rId7">
            <a:extLst>
              <a:ext uri="{28A0092B-C50C-407E-A947-70E740481C1C}">
                <a14:useLocalDpi xmlns:a14="http://schemas.microsoft.com/office/drawing/2010/main" val="0"/>
              </a:ext>
            </a:extLst>
          </a:blip>
          <a:srcRect b="9142"/>
          <a:stretch/>
        </p:blipFill>
        <p:spPr>
          <a:xfrm>
            <a:off x="6748630" y="4757084"/>
            <a:ext cx="467977" cy="602213"/>
          </a:xfrm>
          <a:prstGeom prst="rect">
            <a:avLst/>
          </a:prstGeom>
        </p:spPr>
      </p:pic>
      <p:pic>
        <p:nvPicPr>
          <p:cNvPr id="14" name="图片 13">
            <a:extLst>
              <a:ext uri="{FF2B5EF4-FFF2-40B4-BE49-F238E27FC236}">
                <a16:creationId xmlns:a16="http://schemas.microsoft.com/office/drawing/2014/main" id="{3940F43D-F094-4D55-ADFE-7C3D377627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57092" y="4965645"/>
            <a:ext cx="1440305" cy="588696"/>
          </a:xfrm>
          <a:prstGeom prst="rect">
            <a:avLst/>
          </a:prstGeom>
        </p:spPr>
      </p:pic>
    </p:spTree>
    <p:extLst>
      <p:ext uri="{BB962C8B-B14F-4D97-AF65-F5344CB8AC3E}">
        <p14:creationId xmlns:p14="http://schemas.microsoft.com/office/powerpoint/2010/main" val="3158394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8">
            <a:extLst>
              <a:ext uri="{FF2B5EF4-FFF2-40B4-BE49-F238E27FC236}">
                <a16:creationId xmlns:a16="http://schemas.microsoft.com/office/drawing/2014/main" id="{7901F36E-0EC5-404F-9F85-07A70AC1979D}"/>
              </a:ext>
            </a:extLst>
          </p:cNvPr>
          <p:cNvSpPr txBox="1"/>
          <p:nvPr/>
        </p:nvSpPr>
        <p:spPr>
          <a:xfrm>
            <a:off x="1145694" y="573155"/>
            <a:ext cx="6852612" cy="615553"/>
          </a:xfrm>
          <a:prstGeom prst="rect">
            <a:avLst/>
          </a:prstGeom>
          <a:noFill/>
        </p:spPr>
        <p:txBody>
          <a:bodyPr wrap="square" lIns="0" tIns="0" rIns="0" bIns="0" rtlCol="0" anchor="ctr">
            <a:spAutoFit/>
          </a:bodyPr>
          <a:lstStyle/>
          <a:p>
            <a:pPr algn="ctr"/>
            <a:r>
              <a:rPr lang="en-US" altLang="zh-CN"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Inaccurate Billing in MVNOs</a:t>
            </a:r>
          </a:p>
        </p:txBody>
      </p:sp>
      <p:sp>
        <p:nvSpPr>
          <p:cNvPr id="15" name="内容占位符 2">
            <a:extLst>
              <a:ext uri="{FF2B5EF4-FFF2-40B4-BE49-F238E27FC236}">
                <a16:creationId xmlns:a16="http://schemas.microsoft.com/office/drawing/2014/main" id="{8B741F76-2F23-48A5-8BF2-32072F46FF3C}"/>
              </a:ext>
            </a:extLst>
          </p:cNvPr>
          <p:cNvSpPr txBox="1">
            <a:spLocks/>
          </p:cNvSpPr>
          <p:nvPr/>
        </p:nvSpPr>
        <p:spPr>
          <a:xfrm>
            <a:off x="777908" y="1253331"/>
            <a:ext cx="7220398" cy="4351338"/>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Font typeface="Arial" panose="020B0604020202020204" pitchFamily="34" charset="0"/>
              <a:buNone/>
            </a:pPr>
            <a:endParaRPr lang="en-US" altLang="zh-CN" sz="2400" dirty="0">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p"/>
            </a:pPr>
            <a:r>
              <a:rPr lang="en-US" altLang="zh-CN" sz="3800" dirty="0">
                <a:latin typeface="Arial Unicode MS" panose="020B0604020202020204" pitchFamily="34" charset="-122"/>
                <a:ea typeface="Arial Unicode MS" panose="020B0604020202020204" pitchFamily="34" charset="-122"/>
                <a:cs typeface="Arial Unicode MS" panose="020B0604020202020204" pitchFamily="34" charset="-122"/>
              </a:rPr>
              <a:t> Issue 1</a:t>
            </a:r>
            <a:r>
              <a:rPr lang="en-US" altLang="zh-CN" sz="32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3600" dirty="0">
                <a:latin typeface="Arial Unicode MS" panose="020B0604020202020204" pitchFamily="34" charset="-122"/>
                <a:ea typeface="Arial Unicode MS" panose="020B0604020202020204" pitchFamily="34" charset="-122"/>
                <a:cs typeface="Arial Unicode MS" panose="020B0604020202020204" pitchFamily="34" charset="-122"/>
              </a:rPr>
              <a:t>Termination of service despite a positive account balance.</a:t>
            </a:r>
          </a:p>
          <a:p>
            <a:pPr>
              <a:lnSpc>
                <a:spcPct val="150000"/>
              </a:lnSpc>
              <a:buFont typeface="Wingdings" panose="05000000000000000000" pitchFamily="2" charset="2"/>
              <a:buChar char="p"/>
            </a:pPr>
            <a:r>
              <a:rPr lang="en-US" altLang="zh-CN" sz="3800" dirty="0">
                <a:latin typeface="Arial Unicode MS" panose="020B0604020202020204" pitchFamily="34" charset="-122"/>
                <a:ea typeface="Arial Unicode MS" panose="020B0604020202020204" pitchFamily="34" charset="-122"/>
                <a:cs typeface="Arial Unicode MS" panose="020B0604020202020204" pitchFamily="34" charset="-122"/>
              </a:rPr>
              <a:t> Issue 2</a:t>
            </a:r>
            <a:r>
              <a:rPr lang="en-US" altLang="zh-CN" sz="32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3600" dirty="0">
                <a:latin typeface="Arial Unicode MS" panose="020B0604020202020204" pitchFamily="34" charset="-122"/>
                <a:ea typeface="Arial Unicode MS" panose="020B0604020202020204" pitchFamily="34" charset="-122"/>
                <a:cs typeface="Arial Unicode MS" panose="020B0604020202020204" pitchFamily="34" charset="-122"/>
              </a:rPr>
              <a:t>Unexpectedly high monthly charge experienced by customers.</a:t>
            </a:r>
          </a:p>
          <a:p>
            <a:pPr>
              <a:lnSpc>
                <a:spcPct val="150000"/>
              </a:lnSpc>
              <a:buFont typeface="Wingdings" panose="05000000000000000000" pitchFamily="2" charset="2"/>
              <a:buChar char="p"/>
            </a:pPr>
            <a:r>
              <a:rPr lang="en-US" altLang="zh-CN" sz="3800" dirty="0">
                <a:latin typeface="Arial Unicode MS" panose="020B0604020202020204" pitchFamily="34" charset="-122"/>
                <a:ea typeface="Arial Unicode MS" panose="020B0604020202020204" pitchFamily="34" charset="-122"/>
                <a:cs typeface="Arial Unicode MS" panose="020B0604020202020204" pitchFamily="34" charset="-122"/>
              </a:rPr>
              <a:t> Issue 3</a:t>
            </a:r>
            <a:r>
              <a:rPr lang="en-US" altLang="zh-CN" sz="3200"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3600" dirty="0">
                <a:latin typeface="Arial Unicode MS" panose="020B0604020202020204" pitchFamily="34" charset="-122"/>
                <a:ea typeface="Arial Unicode MS" panose="020B0604020202020204" pitchFamily="34" charset="-122"/>
                <a:cs typeface="Arial Unicode MS" panose="020B0604020202020204" pitchFamily="34" charset="-122"/>
              </a:rPr>
              <a:t>Unexpectedly high charge experienced by MVNOs. </a:t>
            </a:r>
          </a:p>
          <a:p>
            <a:pPr marL="0" indent="0">
              <a:buFont typeface="Arial" panose="020B0604020202020204" pitchFamily="34" charset="0"/>
              <a:buNone/>
            </a:pPr>
            <a:endParaRPr lang="en-US" altLang="zh-CN" sz="2400" dirty="0">
              <a:latin typeface="微软雅黑" panose="020B0503020204020204" pitchFamily="34" charset="-122"/>
              <a:ea typeface="微软雅黑" panose="020B0503020204020204" pitchFamily="34" charset="-122"/>
            </a:endParaRPr>
          </a:p>
          <a:p>
            <a:pPr marL="0" indent="0">
              <a:buFont typeface="Arial" panose="020B0604020202020204" pitchFamily="34" charset="0"/>
              <a:buNone/>
            </a:pPr>
            <a:endParaRPr lang="en-US" altLang="zh-CN" sz="2400" dirty="0">
              <a:latin typeface="微软雅黑" panose="020B0503020204020204" pitchFamily="34" charset="-122"/>
              <a:ea typeface="微软雅黑" panose="020B0503020204020204" pitchFamily="34" charset="-122"/>
            </a:endParaRPr>
          </a:p>
          <a:p>
            <a:pPr marL="0" indent="0">
              <a:buFont typeface="Arial" panose="020B0604020202020204" pitchFamily="34" charset="0"/>
              <a:buNone/>
            </a:pPr>
            <a:endParaRPr lang="en-US" altLang="zh-CN" sz="2400" dirty="0">
              <a:latin typeface="微软雅黑" panose="020B0503020204020204" pitchFamily="34" charset="-122"/>
              <a:ea typeface="微软雅黑" panose="020B0503020204020204" pitchFamily="34" charset="-122"/>
            </a:endParaRPr>
          </a:p>
        </p:txBody>
      </p:sp>
      <p:pic>
        <p:nvPicPr>
          <p:cNvPr id="18" name="图片 17">
            <a:extLst>
              <a:ext uri="{FF2B5EF4-FFF2-40B4-BE49-F238E27FC236}">
                <a16:creationId xmlns:a16="http://schemas.microsoft.com/office/drawing/2014/main" id="{C6CA5885-B461-476B-8D6A-5476B6FCB8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629" y="4434972"/>
            <a:ext cx="1679354" cy="1849873"/>
          </a:xfrm>
          <a:prstGeom prst="rect">
            <a:avLst/>
          </a:prstGeom>
        </p:spPr>
      </p:pic>
    </p:spTree>
    <p:extLst>
      <p:ext uri="{BB962C8B-B14F-4D97-AF65-F5344CB8AC3E}">
        <p14:creationId xmlns:p14="http://schemas.microsoft.com/office/powerpoint/2010/main" val="18660580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8">
            <a:extLst>
              <a:ext uri="{FF2B5EF4-FFF2-40B4-BE49-F238E27FC236}">
                <a16:creationId xmlns:a16="http://schemas.microsoft.com/office/drawing/2014/main" id="{7901F36E-0EC5-404F-9F85-07A70AC1979D}"/>
              </a:ext>
            </a:extLst>
          </p:cNvPr>
          <p:cNvSpPr txBox="1"/>
          <p:nvPr/>
        </p:nvSpPr>
        <p:spPr>
          <a:xfrm>
            <a:off x="1145694" y="573155"/>
            <a:ext cx="6852612" cy="615553"/>
          </a:xfrm>
          <a:prstGeom prst="rect">
            <a:avLst/>
          </a:prstGeom>
          <a:noFill/>
        </p:spPr>
        <p:txBody>
          <a:bodyPr wrap="square" lIns="0" tIns="0" rIns="0" bIns="0" rtlCol="0" anchor="ctr">
            <a:spAutoFit/>
          </a:bodyPr>
          <a:lstStyle/>
          <a:p>
            <a:pPr algn="ctr"/>
            <a:r>
              <a:rPr lang="en-US" altLang="zh-CN"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Inaccurate Billing in MVNOs</a:t>
            </a:r>
          </a:p>
        </p:txBody>
      </p:sp>
      <p:pic>
        <p:nvPicPr>
          <p:cNvPr id="5" name="图片 4">
            <a:extLst>
              <a:ext uri="{FF2B5EF4-FFF2-40B4-BE49-F238E27FC236}">
                <a16:creationId xmlns:a16="http://schemas.microsoft.com/office/drawing/2014/main" id="{26D3F562-C261-457E-ACAD-DCAEA752A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407" y="2321003"/>
            <a:ext cx="8709185" cy="2544632"/>
          </a:xfrm>
          <a:prstGeom prst="rect">
            <a:avLst/>
          </a:prstGeom>
        </p:spPr>
      </p:pic>
      <p:sp>
        <p:nvSpPr>
          <p:cNvPr id="3" name="矩形 2">
            <a:extLst>
              <a:ext uri="{FF2B5EF4-FFF2-40B4-BE49-F238E27FC236}">
                <a16:creationId xmlns:a16="http://schemas.microsoft.com/office/drawing/2014/main" id="{9C748A92-75BA-4DB5-91CB-03E7ED160D51}"/>
              </a:ext>
            </a:extLst>
          </p:cNvPr>
          <p:cNvSpPr/>
          <p:nvPr/>
        </p:nvSpPr>
        <p:spPr>
          <a:xfrm>
            <a:off x="2342367" y="3482238"/>
            <a:ext cx="1440493" cy="275572"/>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C5C94F11-10EC-4737-AB28-BABF79AEDCB9}"/>
              </a:ext>
            </a:extLst>
          </p:cNvPr>
          <p:cNvSpPr/>
          <p:nvPr/>
        </p:nvSpPr>
        <p:spPr>
          <a:xfrm>
            <a:off x="7278059" y="3757810"/>
            <a:ext cx="1440493" cy="275572"/>
          </a:xfrm>
          <a:prstGeom prst="rect">
            <a:avLst/>
          </a:prstGeom>
          <a:noFill/>
          <a:ln w="2857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a:p>
        </p:txBody>
      </p:sp>
    </p:spTree>
    <p:extLst>
      <p:ext uri="{BB962C8B-B14F-4D97-AF65-F5344CB8AC3E}">
        <p14:creationId xmlns:p14="http://schemas.microsoft.com/office/powerpoint/2010/main" val="3276399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8">
            <a:extLst>
              <a:ext uri="{FF2B5EF4-FFF2-40B4-BE49-F238E27FC236}">
                <a16:creationId xmlns:a16="http://schemas.microsoft.com/office/drawing/2014/main" id="{7901F36E-0EC5-404F-9F85-07A70AC1979D}"/>
              </a:ext>
            </a:extLst>
          </p:cNvPr>
          <p:cNvSpPr txBox="1"/>
          <p:nvPr/>
        </p:nvSpPr>
        <p:spPr>
          <a:xfrm>
            <a:off x="1145694" y="573155"/>
            <a:ext cx="6852612" cy="615553"/>
          </a:xfrm>
          <a:prstGeom prst="rect">
            <a:avLst/>
          </a:prstGeom>
          <a:noFill/>
        </p:spPr>
        <p:txBody>
          <a:bodyPr wrap="square" lIns="0" tIns="0" rIns="0" bIns="0" rtlCol="0" anchor="ctr">
            <a:spAutoFit/>
          </a:bodyPr>
          <a:lstStyle/>
          <a:p>
            <a:pPr algn="ctr"/>
            <a:r>
              <a:rPr lang="en-US" altLang="zh-CN"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Inaccurate Billing in MVNOs</a:t>
            </a:r>
          </a:p>
        </p:txBody>
      </p:sp>
      <p:pic>
        <p:nvPicPr>
          <p:cNvPr id="6" name="图片 5">
            <a:extLst>
              <a:ext uri="{FF2B5EF4-FFF2-40B4-BE49-F238E27FC236}">
                <a16:creationId xmlns:a16="http://schemas.microsoft.com/office/drawing/2014/main" id="{D7869F4D-A094-4365-BD5A-92E6352896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0751" y="2129614"/>
            <a:ext cx="7122498" cy="3208020"/>
          </a:xfrm>
          <a:prstGeom prst="rect">
            <a:avLst/>
          </a:prstGeom>
        </p:spPr>
      </p:pic>
      <mc:AlternateContent xmlns:mc="http://schemas.openxmlformats.org/markup-compatibility/2006" xmlns:a14="http://schemas.microsoft.com/office/drawing/2010/main">
        <mc:Choice Requires="a14">
          <p:sp>
            <p:nvSpPr>
              <p:cNvPr id="11" name="矩形: 圆角 10">
                <a:extLst>
                  <a:ext uri="{FF2B5EF4-FFF2-40B4-BE49-F238E27FC236}">
                    <a16:creationId xmlns:a16="http://schemas.microsoft.com/office/drawing/2014/main" id="{D645FCFC-751A-4356-8DC4-81188AD9A0C2}"/>
                  </a:ext>
                </a:extLst>
              </p:cNvPr>
              <p:cNvSpPr/>
              <p:nvPr/>
            </p:nvSpPr>
            <p:spPr>
              <a:xfrm>
                <a:off x="1468538" y="1456042"/>
                <a:ext cx="6206924" cy="816015"/>
              </a:xfrm>
              <a:prstGeom prst="round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sz="32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Issue 2:</a:t>
                </a:r>
                <a14:m>
                  <m:oMath xmlns:m="http://schemas.openxmlformats.org/officeDocument/2006/math">
                    <m:sSub>
                      <m:sSubPr>
                        <m:ctrlPr>
                          <a:rPr lang="en-US" altLang="zh-CN" sz="3200" i="1">
                            <a:solidFill>
                              <a:srgbClr val="FF0000"/>
                            </a:solidFill>
                            <a:latin typeface="Cambria Math" panose="02040503050406030204" pitchFamily="18" charset="0"/>
                          </a:rPr>
                        </m:ctrlPr>
                      </m:sSubPr>
                      <m:e>
                        <m:r>
                          <a:rPr lang="en-US" altLang="zh-CN" sz="3200" i="1">
                            <a:solidFill>
                              <a:srgbClr val="FF0000"/>
                            </a:solidFill>
                            <a:latin typeface="Cambria Math" panose="02040503050406030204" pitchFamily="18" charset="0"/>
                          </a:rPr>
                          <m:t> </m:t>
                        </m:r>
                        <m:r>
                          <a:rPr lang="en-US" altLang="zh-CN" sz="3200" i="1">
                            <a:solidFill>
                              <a:srgbClr val="FF0000"/>
                            </a:solidFill>
                            <a:latin typeface="Cambria Math" panose="02040503050406030204" pitchFamily="18" charset="0"/>
                          </a:rPr>
                          <m:t>𝐷</m:t>
                        </m:r>
                      </m:e>
                      <m:sub>
                        <m:r>
                          <a:rPr lang="en-US" altLang="zh-CN" sz="3200" i="1">
                            <a:solidFill>
                              <a:srgbClr val="FF0000"/>
                            </a:solidFill>
                            <a:latin typeface="Cambria Math" panose="02040503050406030204" pitchFamily="18" charset="0"/>
                          </a:rPr>
                          <m:t>𝐵</m:t>
                        </m:r>
                      </m:sub>
                    </m:sSub>
                    <m:r>
                      <a:rPr lang="en-US" altLang="zh-CN" sz="3200" i="1">
                        <a:solidFill>
                          <a:srgbClr val="FF0000"/>
                        </a:solidFill>
                        <a:latin typeface="Cambria Math" panose="02040503050406030204" pitchFamily="18" charset="0"/>
                      </a:rPr>
                      <m:t>+</m:t>
                    </m:r>
                    <m:sSub>
                      <m:sSubPr>
                        <m:ctrlPr>
                          <a:rPr lang="en-US" altLang="zh-CN" sz="3200" i="1">
                            <a:solidFill>
                              <a:srgbClr val="FF0000"/>
                            </a:solidFill>
                            <a:latin typeface="Cambria Math" panose="02040503050406030204" pitchFamily="18" charset="0"/>
                          </a:rPr>
                        </m:ctrlPr>
                      </m:sSubPr>
                      <m:e>
                        <m:r>
                          <a:rPr lang="en-US" altLang="zh-CN" sz="3200" i="1">
                            <a:solidFill>
                              <a:srgbClr val="FF0000"/>
                            </a:solidFill>
                            <a:latin typeface="Cambria Math" panose="02040503050406030204" pitchFamily="18" charset="0"/>
                          </a:rPr>
                          <m:t>𝐷</m:t>
                        </m:r>
                      </m:e>
                      <m:sub>
                        <m:r>
                          <a:rPr lang="en-US" altLang="zh-CN" sz="3200" i="1">
                            <a:solidFill>
                              <a:srgbClr val="FF0000"/>
                            </a:solidFill>
                            <a:latin typeface="Cambria Math" panose="02040503050406030204" pitchFamily="18" charset="0"/>
                          </a:rPr>
                          <m:t>𝑉</m:t>
                        </m:r>
                      </m:sub>
                    </m:sSub>
                  </m:oMath>
                </a14:m>
                <a:endParaRPr lang="zh-CN" altLang="en-US" sz="32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mc:Choice>
        <mc:Fallback xmlns="">
          <p:sp>
            <p:nvSpPr>
              <p:cNvPr id="11" name="矩形: 圆角 10">
                <a:extLst>
                  <a:ext uri="{FF2B5EF4-FFF2-40B4-BE49-F238E27FC236}">
                    <a16:creationId xmlns:a16="http://schemas.microsoft.com/office/drawing/2014/main" id="{D645FCFC-751A-4356-8DC4-81188AD9A0C2}"/>
                  </a:ext>
                </a:extLst>
              </p:cNvPr>
              <p:cNvSpPr>
                <a:spLocks noRot="1" noChangeAspect="1" noMove="1" noResize="1" noEditPoints="1" noAdjustHandles="1" noChangeArrowheads="1" noChangeShapeType="1" noTextEdit="1"/>
              </p:cNvSpPr>
              <p:nvPr/>
            </p:nvSpPr>
            <p:spPr>
              <a:xfrm>
                <a:off x="1468538" y="1456042"/>
                <a:ext cx="6206924" cy="816015"/>
              </a:xfrm>
              <a:prstGeom prst="roundRect">
                <a:avLst/>
              </a:prstGeom>
              <a:blipFill>
                <a:blip r:embed="rId4"/>
                <a:stretch>
                  <a:fillRect b="-7194"/>
                </a:stretch>
              </a:blipFill>
              <a:ln w="28575" cap="flat" cmpd="sng" algn="ctr">
                <a:solidFill>
                  <a:schemeClr val="dk1"/>
                </a:solidFill>
                <a:prstDash val="solid"/>
                <a:round/>
                <a:headEnd type="none" w="med" len="med"/>
                <a:tailEnd type="none" w="med" len="med"/>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矩形: 圆角 11">
                <a:extLst>
                  <a:ext uri="{FF2B5EF4-FFF2-40B4-BE49-F238E27FC236}">
                    <a16:creationId xmlns:a16="http://schemas.microsoft.com/office/drawing/2014/main" id="{176CF0C2-43D4-4284-914E-4207CCE74F76}"/>
                  </a:ext>
                </a:extLst>
              </p:cNvPr>
              <p:cNvSpPr/>
              <p:nvPr/>
            </p:nvSpPr>
            <p:spPr>
              <a:xfrm>
                <a:off x="1468538" y="5373814"/>
                <a:ext cx="6206924" cy="816015"/>
              </a:xfrm>
              <a:prstGeom prst="roundRect">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altLang="zh-CN" sz="2400" dirty="0">
                  <a:latin typeface="微软雅黑" panose="020B0503020204020204" pitchFamily="34" charset="-122"/>
                  <a:ea typeface="微软雅黑" panose="020B0503020204020204" pitchFamily="34" charset="-122"/>
                </a:endParaRPr>
              </a:p>
              <a:p>
                <a:pPr algn="ctr"/>
                <a:r>
                  <a:rPr lang="en-US" altLang="zh-CN" sz="32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Issue 1: </a:t>
                </a:r>
                <a14:m>
                  <m:oMath xmlns:m="http://schemas.openxmlformats.org/officeDocument/2006/math">
                    <m:sSub>
                      <m:sSubPr>
                        <m:ctrlPr>
                          <a:rPr lang="en-US" altLang="zh-CN" sz="3200" i="1">
                            <a:solidFill>
                              <a:srgbClr val="FF0000"/>
                            </a:solidFill>
                            <a:latin typeface="Cambria Math" panose="02040503050406030204" pitchFamily="18" charset="0"/>
                          </a:rPr>
                        </m:ctrlPr>
                      </m:sSubPr>
                      <m:e>
                        <m:r>
                          <a:rPr lang="en-US" altLang="zh-CN" sz="3200" i="1">
                            <a:solidFill>
                              <a:srgbClr val="FF0000"/>
                            </a:solidFill>
                            <a:latin typeface="Cambria Math" panose="02040503050406030204" pitchFamily="18" charset="0"/>
                          </a:rPr>
                          <m:t>𝐷</m:t>
                        </m:r>
                      </m:e>
                      <m:sub>
                        <m:r>
                          <a:rPr lang="en-US" altLang="zh-CN" sz="3200" i="1">
                            <a:solidFill>
                              <a:srgbClr val="FF0000"/>
                            </a:solidFill>
                            <a:latin typeface="Cambria Math" panose="02040503050406030204" pitchFamily="18" charset="0"/>
                          </a:rPr>
                          <m:t>𝑉</m:t>
                        </m:r>
                      </m:sub>
                    </m:sSub>
                    <m:r>
                      <a:rPr lang="en-US" altLang="zh-CN" sz="3200" b="0" i="0" smtClean="0">
                        <a:solidFill>
                          <a:srgbClr val="FF0000"/>
                        </a:solidFill>
                        <a:latin typeface="Cambria Math" panose="02040503050406030204" pitchFamily="18" charset="0"/>
                      </a:rPr>
                      <m:t>, </m:t>
                    </m:r>
                  </m:oMath>
                </a14:m>
                <a:r>
                  <a:rPr lang="en-US" altLang="zh-CN" sz="32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Issue 3: </a:t>
                </a:r>
                <a14:m>
                  <m:oMath xmlns:m="http://schemas.openxmlformats.org/officeDocument/2006/math">
                    <m:sSub>
                      <m:sSubPr>
                        <m:ctrlPr>
                          <a:rPr lang="en-US" altLang="zh-CN" sz="3200" i="1">
                            <a:solidFill>
                              <a:srgbClr val="FF0000"/>
                            </a:solidFill>
                            <a:latin typeface="Cambria Math" panose="02040503050406030204" pitchFamily="18" charset="0"/>
                          </a:rPr>
                        </m:ctrlPr>
                      </m:sSubPr>
                      <m:e>
                        <m:r>
                          <a:rPr lang="en-US" altLang="zh-CN" sz="3200" i="1">
                            <a:solidFill>
                              <a:srgbClr val="FF0000"/>
                            </a:solidFill>
                            <a:latin typeface="Cambria Math" panose="02040503050406030204" pitchFamily="18" charset="0"/>
                          </a:rPr>
                          <m:t>𝐷</m:t>
                        </m:r>
                      </m:e>
                      <m:sub>
                        <m:r>
                          <a:rPr lang="en-US" altLang="zh-CN" sz="3200" i="1">
                            <a:solidFill>
                              <a:srgbClr val="FF0000"/>
                            </a:solidFill>
                            <a:latin typeface="Cambria Math" panose="02040503050406030204" pitchFamily="18" charset="0"/>
                          </a:rPr>
                          <m:t>𝑉</m:t>
                        </m:r>
                      </m:sub>
                    </m:sSub>
                  </m:oMath>
                </a14:m>
                <a:endParaRPr lang="zh-CN" altLang="en-US" sz="3200" dirty="0">
                  <a:latin typeface="Arial Unicode MS" panose="020B0604020202020204" pitchFamily="34" charset="-122"/>
                  <a:ea typeface="Arial Unicode MS" panose="020B0604020202020204" pitchFamily="34" charset="-122"/>
                  <a:cs typeface="Arial Unicode MS" panose="020B0604020202020204" pitchFamily="34" charset="-122"/>
                </a:endParaRPr>
              </a:p>
              <a:p>
                <a:pPr algn="ctr"/>
                <a:endParaRPr lang="en-US" altLang="zh-CN" sz="2400" dirty="0">
                  <a:solidFill>
                    <a:srgbClr val="FF0000"/>
                  </a:solidFill>
                  <a:latin typeface="微软雅黑" panose="020B0503020204020204" pitchFamily="34" charset="-122"/>
                  <a:ea typeface="微软雅黑" panose="020B0503020204020204" pitchFamily="34" charset="-122"/>
                </a:endParaRPr>
              </a:p>
            </p:txBody>
          </p:sp>
        </mc:Choice>
        <mc:Fallback xmlns="">
          <p:sp>
            <p:nvSpPr>
              <p:cNvPr id="12" name="矩形: 圆角 11">
                <a:extLst>
                  <a:ext uri="{FF2B5EF4-FFF2-40B4-BE49-F238E27FC236}">
                    <a16:creationId xmlns:a16="http://schemas.microsoft.com/office/drawing/2014/main" id="{176CF0C2-43D4-4284-914E-4207CCE74F76}"/>
                  </a:ext>
                </a:extLst>
              </p:cNvPr>
              <p:cNvSpPr>
                <a:spLocks noRot="1" noChangeAspect="1" noMove="1" noResize="1" noEditPoints="1" noAdjustHandles="1" noChangeArrowheads="1" noChangeShapeType="1" noTextEdit="1"/>
              </p:cNvSpPr>
              <p:nvPr/>
            </p:nvSpPr>
            <p:spPr>
              <a:xfrm>
                <a:off x="1468538" y="5373814"/>
                <a:ext cx="6206924" cy="816015"/>
              </a:xfrm>
              <a:prstGeom prst="roundRect">
                <a:avLst/>
              </a:prstGeom>
              <a:blipFill>
                <a:blip r:embed="rId5"/>
                <a:stretch>
                  <a:fillRect b="-7971"/>
                </a:stretch>
              </a:blipFill>
              <a:ln w="28575" cap="flat" cmpd="sng" algn="ctr">
                <a:solidFill>
                  <a:schemeClr val="dk1"/>
                </a:solidFill>
                <a:prstDash val="solid"/>
                <a:round/>
                <a:headEnd type="none" w="med" len="med"/>
                <a:tailEnd type="none" w="med" len="med"/>
              </a:ln>
            </p:spPr>
            <p:txBody>
              <a:bodyPr/>
              <a:lstStyle/>
              <a:p>
                <a:r>
                  <a:rPr lang="zh-CN" altLang="en-US">
                    <a:noFill/>
                  </a:rPr>
                  <a:t> </a:t>
                </a:r>
              </a:p>
            </p:txBody>
          </p:sp>
        </mc:Fallback>
      </mc:AlternateContent>
    </p:spTree>
    <p:extLst>
      <p:ext uri="{BB962C8B-B14F-4D97-AF65-F5344CB8AC3E}">
        <p14:creationId xmlns:p14="http://schemas.microsoft.com/office/powerpoint/2010/main" val="1452916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2">
            <a:extLst>
              <a:ext uri="{FF2B5EF4-FFF2-40B4-BE49-F238E27FC236}">
                <a16:creationId xmlns:a16="http://schemas.microsoft.com/office/drawing/2014/main" id="{997E8619-9E6E-4205-B8A3-BFD830674482}"/>
              </a:ext>
            </a:extLst>
          </p:cNvPr>
          <p:cNvSpPr txBox="1">
            <a:spLocks/>
          </p:cNvSpPr>
          <p:nvPr/>
        </p:nvSpPr>
        <p:spPr>
          <a:xfrm>
            <a:off x="379544" y="1091609"/>
            <a:ext cx="8384911" cy="4383361"/>
          </a:xfrm>
          <a:prstGeom prst="rect">
            <a:avLst/>
          </a:prstGeom>
        </p:spPr>
        <p:txBody>
          <a:bodyPr>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ltLang="zh-CN" sz="1600" dirty="0">
              <a:latin typeface="微软雅黑" panose="020B0503020204020204" pitchFamily="34" charset="-122"/>
              <a:ea typeface="微软雅黑" panose="020B0503020204020204" pitchFamily="34" charset="-122"/>
            </a:endParaRPr>
          </a:p>
          <a:p>
            <a:pPr>
              <a:lnSpc>
                <a:spcPct val="120000"/>
              </a:lnSpc>
            </a:pPr>
            <a:r>
              <a:rPr lang="en-US" altLang="zh-CN" sz="4100" dirty="0">
                <a:latin typeface="Arial Unicode MS" panose="020B0604020202020204" pitchFamily="34" charset="-122"/>
                <a:ea typeface="Arial Unicode MS" panose="020B0604020202020204" pitchFamily="34" charset="-122"/>
                <a:cs typeface="Arial Unicode MS" panose="020B0604020202020204" pitchFamily="34" charset="-122"/>
              </a:rPr>
              <a:t>An in-depth study of Xiaomi Mobile, a large and representative MVNO with 1 million customers</a:t>
            </a:r>
          </a:p>
          <a:p>
            <a:pPr lvl="1">
              <a:lnSpc>
                <a:spcPct val="150000"/>
              </a:lnSpc>
              <a:buFont typeface="Wingdings" panose="05000000000000000000" pitchFamily="2" charset="2"/>
              <a:buChar char="p"/>
            </a:pPr>
            <a:r>
              <a:rPr lang="en-US" altLang="zh-CN" sz="4000" dirty="0">
                <a:latin typeface="Arial Unicode MS" panose="020B0604020202020204" pitchFamily="34" charset="-122"/>
                <a:ea typeface="Arial Unicode MS" panose="020B0604020202020204" pitchFamily="34" charset="-122"/>
                <a:cs typeface="Arial Unicode MS" panose="020B0604020202020204" pitchFamily="34" charset="-122"/>
              </a:rPr>
              <a:t> Data Plan and Usage Characterization</a:t>
            </a:r>
          </a:p>
          <a:p>
            <a:pPr lvl="1">
              <a:lnSpc>
                <a:spcPct val="150000"/>
              </a:lnSpc>
              <a:buFont typeface="Wingdings" panose="05000000000000000000" pitchFamily="2" charset="2"/>
              <a:buChar char="p"/>
            </a:pPr>
            <a:r>
              <a:rPr lang="en-US" altLang="zh-CN" sz="4000" dirty="0">
                <a:latin typeface="Arial Unicode MS" panose="020B0604020202020204" pitchFamily="34" charset="-122"/>
                <a:ea typeface="Arial Unicode MS" panose="020B0604020202020204" pitchFamily="34" charset="-122"/>
                <a:cs typeface="Arial Unicode MS" panose="020B0604020202020204" pitchFamily="34" charset="-122"/>
              </a:rPr>
              <a:t> Network Performance Characterization</a:t>
            </a:r>
          </a:p>
          <a:p>
            <a:pPr lvl="1">
              <a:lnSpc>
                <a:spcPct val="150000"/>
              </a:lnSpc>
              <a:buFont typeface="Wingdings" panose="05000000000000000000" pitchFamily="2" charset="2"/>
              <a:buChar char="p"/>
            </a:pPr>
            <a:r>
              <a:rPr lang="en-US" altLang="zh-CN" sz="4000" dirty="0">
                <a:latin typeface="Arial Unicode MS" panose="020B0604020202020204" pitchFamily="34" charset="-122"/>
                <a:ea typeface="Arial Unicode MS" panose="020B0604020202020204" pitchFamily="34" charset="-122"/>
                <a:cs typeface="Arial Unicode MS" panose="020B0604020202020204" pitchFamily="34" charset="-122"/>
              </a:rPr>
              <a:t> Data Reselling Optimization</a:t>
            </a:r>
          </a:p>
          <a:p>
            <a:pPr lvl="1">
              <a:lnSpc>
                <a:spcPct val="150000"/>
              </a:lnSpc>
              <a:buFont typeface="Wingdings" panose="05000000000000000000" pitchFamily="2" charset="2"/>
              <a:buChar char="p"/>
            </a:pPr>
            <a:r>
              <a:rPr lang="en-US" altLang="zh-CN" sz="4000" dirty="0">
                <a:latin typeface="Arial Unicode MS" panose="020B0604020202020204" pitchFamily="34" charset="-122"/>
                <a:ea typeface="Arial Unicode MS" panose="020B0604020202020204" pitchFamily="34" charset="-122"/>
                <a:cs typeface="Arial Unicode MS" panose="020B0604020202020204" pitchFamily="34" charset="-122"/>
              </a:rPr>
              <a:t> Customer Churn Profiling and Mitigation</a:t>
            </a:r>
          </a:p>
          <a:p>
            <a:pPr lvl="1">
              <a:lnSpc>
                <a:spcPct val="150000"/>
              </a:lnSpc>
              <a:buFont typeface="Wingdings" panose="05000000000000000000" pitchFamily="2" charset="2"/>
              <a:buChar char="p"/>
            </a:pPr>
            <a:r>
              <a:rPr lang="en-US" altLang="zh-CN" sz="4000" dirty="0">
                <a:latin typeface="Arial Unicode MS" panose="020B0604020202020204" pitchFamily="34" charset="-122"/>
                <a:ea typeface="Arial Unicode MS" panose="020B0604020202020204" pitchFamily="34" charset="-122"/>
                <a:cs typeface="Arial Unicode MS" panose="020B0604020202020204" pitchFamily="34" charset="-122"/>
              </a:rPr>
              <a:t> Understanding Inaccurate Billing Issues</a:t>
            </a:r>
            <a:endParaRPr lang="en-US" altLang="zh-CN" sz="4000" dirty="0">
              <a:latin typeface="微软雅黑" panose="020B0503020204020204" pitchFamily="34" charset="-122"/>
              <a:ea typeface="微软雅黑" panose="020B0503020204020204" pitchFamily="34" charset="-122"/>
            </a:endParaRPr>
          </a:p>
        </p:txBody>
      </p:sp>
      <p:pic>
        <p:nvPicPr>
          <p:cNvPr id="15" name="图片 14">
            <a:extLst>
              <a:ext uri="{FF2B5EF4-FFF2-40B4-BE49-F238E27FC236}">
                <a16:creationId xmlns:a16="http://schemas.microsoft.com/office/drawing/2014/main" id="{5AD0C260-B716-46CC-A17F-464E9718D3FD}"/>
              </a:ext>
            </a:extLst>
          </p:cNvPr>
          <p:cNvPicPr>
            <a:picLocks noChangeAspect="1"/>
          </p:cNvPicPr>
          <p:nvPr/>
        </p:nvPicPr>
        <p:blipFill rotWithShape="1">
          <a:blip r:embed="rId3">
            <a:extLst>
              <a:ext uri="{28A0092B-C50C-407E-A947-70E740481C1C}">
                <a14:useLocalDpi xmlns:a14="http://schemas.microsoft.com/office/drawing/2010/main" val="0"/>
              </a:ext>
            </a:extLst>
          </a:blip>
          <a:srcRect b="12374"/>
          <a:stretch/>
        </p:blipFill>
        <p:spPr>
          <a:xfrm>
            <a:off x="6919254" y="5474970"/>
            <a:ext cx="1678325" cy="1029131"/>
          </a:xfrm>
          <a:prstGeom prst="rect">
            <a:avLst/>
          </a:prstGeom>
        </p:spPr>
      </p:pic>
      <p:sp>
        <p:nvSpPr>
          <p:cNvPr id="5" name="TextBox 8">
            <a:extLst>
              <a:ext uri="{FF2B5EF4-FFF2-40B4-BE49-F238E27FC236}">
                <a16:creationId xmlns:a16="http://schemas.microsoft.com/office/drawing/2014/main" id="{1190B62F-7FB8-49E9-8620-73D23BFFCC5D}"/>
              </a:ext>
            </a:extLst>
          </p:cNvPr>
          <p:cNvSpPr txBox="1"/>
          <p:nvPr/>
        </p:nvSpPr>
        <p:spPr>
          <a:xfrm>
            <a:off x="1145694" y="573155"/>
            <a:ext cx="6852612" cy="615553"/>
          </a:xfrm>
          <a:prstGeom prst="rect">
            <a:avLst/>
          </a:prstGeom>
          <a:noFill/>
        </p:spPr>
        <p:txBody>
          <a:bodyPr wrap="square" lIns="0" tIns="0" rIns="0" bIns="0" rtlCol="0" anchor="ctr">
            <a:spAutoFit/>
          </a:bodyPr>
          <a:lstStyle/>
          <a:p>
            <a:pPr algn="ctr"/>
            <a:r>
              <a:rPr lang="en-US" altLang="zh-CN"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Summary</a:t>
            </a:r>
          </a:p>
        </p:txBody>
      </p:sp>
    </p:spTree>
    <p:extLst>
      <p:ext uri="{BB962C8B-B14F-4D97-AF65-F5344CB8AC3E}">
        <p14:creationId xmlns:p14="http://schemas.microsoft.com/office/powerpoint/2010/main" val="408960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8">
            <a:extLst>
              <a:ext uri="{FF2B5EF4-FFF2-40B4-BE49-F238E27FC236}">
                <a16:creationId xmlns:a16="http://schemas.microsoft.com/office/drawing/2014/main" id="{2A81D9C0-2491-43B4-A16E-967B00D3BDE5}"/>
              </a:ext>
            </a:extLst>
          </p:cNvPr>
          <p:cNvSpPr txBox="1"/>
          <p:nvPr/>
        </p:nvSpPr>
        <p:spPr>
          <a:xfrm>
            <a:off x="2114097" y="760934"/>
            <a:ext cx="5120080" cy="615553"/>
          </a:xfrm>
          <a:prstGeom prst="rect">
            <a:avLst/>
          </a:prstGeom>
          <a:noFill/>
        </p:spPr>
        <p:txBody>
          <a:bodyPr wrap="square" lIns="0" tIns="0" rIns="0" bIns="0" rtlCol="0" anchor="ctr">
            <a:spAutoFit/>
          </a:bodyPr>
          <a:lstStyle/>
          <a:p>
            <a:pPr algn="ctr"/>
            <a:r>
              <a:rPr lang="en-US" altLang="zh-CN"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Emergence of MVNO</a:t>
            </a:r>
            <a:endParaRPr lang="zh-CN" altLang="en-US"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pic>
        <p:nvPicPr>
          <p:cNvPr id="11" name="图片 10">
            <a:extLst>
              <a:ext uri="{FF2B5EF4-FFF2-40B4-BE49-F238E27FC236}">
                <a16:creationId xmlns:a16="http://schemas.microsoft.com/office/drawing/2014/main" id="{96226625-08D2-4306-95B3-C901F203F2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209" y="2245600"/>
            <a:ext cx="2937008" cy="877117"/>
          </a:xfrm>
          <a:prstGeom prst="rect">
            <a:avLst/>
          </a:prstGeom>
        </p:spPr>
      </p:pic>
      <p:pic>
        <p:nvPicPr>
          <p:cNvPr id="12" name="图片 11">
            <a:extLst>
              <a:ext uri="{FF2B5EF4-FFF2-40B4-BE49-F238E27FC236}">
                <a16:creationId xmlns:a16="http://schemas.microsoft.com/office/drawing/2014/main" id="{123993A4-6635-414C-976D-655ACDE9D3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8673" y="1675434"/>
            <a:ext cx="2146297" cy="1504876"/>
          </a:xfrm>
          <a:prstGeom prst="rect">
            <a:avLst/>
          </a:prstGeom>
        </p:spPr>
      </p:pic>
      <p:pic>
        <p:nvPicPr>
          <p:cNvPr id="13" name="图片 12">
            <a:extLst>
              <a:ext uri="{FF2B5EF4-FFF2-40B4-BE49-F238E27FC236}">
                <a16:creationId xmlns:a16="http://schemas.microsoft.com/office/drawing/2014/main" id="{59C017EE-49A8-47B1-B771-F1459D3D64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85882" y="2326898"/>
            <a:ext cx="2728112" cy="1015112"/>
          </a:xfrm>
          <a:prstGeom prst="rect">
            <a:avLst/>
          </a:prstGeom>
        </p:spPr>
      </p:pic>
      <p:pic>
        <p:nvPicPr>
          <p:cNvPr id="15" name="图片 14">
            <a:extLst>
              <a:ext uri="{FF2B5EF4-FFF2-40B4-BE49-F238E27FC236}">
                <a16:creationId xmlns:a16="http://schemas.microsoft.com/office/drawing/2014/main" id="{68446739-8573-48D0-B5A4-ECB3831BB1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0060" y="4532489"/>
            <a:ext cx="2218034" cy="1209838"/>
          </a:xfrm>
          <a:prstGeom prst="rect">
            <a:avLst/>
          </a:prstGeom>
        </p:spPr>
      </p:pic>
      <p:pic>
        <p:nvPicPr>
          <p:cNvPr id="17" name="图片 16">
            <a:extLst>
              <a:ext uri="{FF2B5EF4-FFF2-40B4-BE49-F238E27FC236}">
                <a16:creationId xmlns:a16="http://schemas.microsoft.com/office/drawing/2014/main" id="{51013E52-DBD6-4EB3-9ABE-C5CFFF0F35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85121" y="3820757"/>
            <a:ext cx="2158308" cy="1423465"/>
          </a:xfrm>
          <a:prstGeom prst="rect">
            <a:avLst/>
          </a:prstGeom>
        </p:spPr>
      </p:pic>
      <p:sp>
        <p:nvSpPr>
          <p:cNvPr id="19" name="矩形: 圆角 18">
            <a:extLst>
              <a:ext uri="{FF2B5EF4-FFF2-40B4-BE49-F238E27FC236}">
                <a16:creationId xmlns:a16="http://schemas.microsoft.com/office/drawing/2014/main" id="{C57BC346-147E-43B1-B834-622885A201AC}"/>
              </a:ext>
            </a:extLst>
          </p:cNvPr>
          <p:cNvSpPr/>
          <p:nvPr/>
        </p:nvSpPr>
        <p:spPr>
          <a:xfrm>
            <a:off x="2762969" y="3368767"/>
            <a:ext cx="3832692" cy="877117"/>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2400" b="1" dirty="0">
                <a:solidFill>
                  <a:schemeClr val="tx1"/>
                </a:solidFill>
                <a:latin typeface="微软雅黑" panose="020B0503020204020204" pitchFamily="34" charset="-122"/>
                <a:ea typeface="微软雅黑" panose="020B0503020204020204" pitchFamily="34" charset="-122"/>
              </a:rPr>
              <a:t>Mobile Virtual </a:t>
            </a:r>
          </a:p>
          <a:p>
            <a:pPr algn="ctr"/>
            <a:r>
              <a:rPr lang="en-US" altLang="zh-CN" sz="2400" b="1" dirty="0">
                <a:solidFill>
                  <a:schemeClr val="tx1"/>
                </a:solidFill>
                <a:latin typeface="微软雅黑" panose="020B0503020204020204" pitchFamily="34" charset="-122"/>
                <a:ea typeface="微软雅黑" panose="020B0503020204020204" pitchFamily="34" charset="-122"/>
              </a:rPr>
              <a:t>Network Operator</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pic>
        <p:nvPicPr>
          <p:cNvPr id="20" name="图片 19">
            <a:extLst>
              <a:ext uri="{FF2B5EF4-FFF2-40B4-BE49-F238E27FC236}">
                <a16:creationId xmlns:a16="http://schemas.microsoft.com/office/drawing/2014/main" id="{696D7F1B-D49F-4536-852D-1DA69A3AC4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6165" y="3780771"/>
            <a:ext cx="1209838" cy="1209838"/>
          </a:xfrm>
          <a:prstGeom prst="rect">
            <a:avLst/>
          </a:prstGeom>
        </p:spPr>
      </p:pic>
    </p:spTree>
    <p:extLst>
      <p:ext uri="{BB962C8B-B14F-4D97-AF65-F5344CB8AC3E}">
        <p14:creationId xmlns:p14="http://schemas.microsoft.com/office/powerpoint/2010/main" val="1779970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8">
            <a:extLst>
              <a:ext uri="{FF2B5EF4-FFF2-40B4-BE49-F238E27FC236}">
                <a16:creationId xmlns:a16="http://schemas.microsoft.com/office/drawing/2014/main" id="{5B752F31-D48F-40F1-8785-642E70F114CB}"/>
              </a:ext>
            </a:extLst>
          </p:cNvPr>
          <p:cNvSpPr txBox="1"/>
          <p:nvPr/>
        </p:nvSpPr>
        <p:spPr>
          <a:xfrm>
            <a:off x="1628197" y="645527"/>
            <a:ext cx="5492824" cy="615553"/>
          </a:xfrm>
          <a:prstGeom prst="rect">
            <a:avLst/>
          </a:prstGeom>
          <a:noFill/>
        </p:spPr>
        <p:txBody>
          <a:bodyPr wrap="square" lIns="0" tIns="0" rIns="0" bIns="0" rtlCol="0" anchor="ctr">
            <a:spAutoFit/>
          </a:bodyPr>
          <a:lstStyle/>
          <a:p>
            <a:pPr algn="ctr"/>
            <a:r>
              <a:rPr lang="en-US" altLang="zh-CN"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Why MVNOs?</a:t>
            </a:r>
            <a:endParaRPr lang="zh-CN" altLang="en-US"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4" name="文本框 3">
            <a:extLst>
              <a:ext uri="{FF2B5EF4-FFF2-40B4-BE49-F238E27FC236}">
                <a16:creationId xmlns:a16="http://schemas.microsoft.com/office/drawing/2014/main" id="{D76E249C-5852-4403-A7AD-8D17C1F35078}"/>
              </a:ext>
            </a:extLst>
          </p:cNvPr>
          <p:cNvSpPr txBox="1"/>
          <p:nvPr/>
        </p:nvSpPr>
        <p:spPr>
          <a:xfrm>
            <a:off x="401826" y="1838848"/>
            <a:ext cx="8490966" cy="4031873"/>
          </a:xfrm>
          <a:prstGeom prst="rect">
            <a:avLst/>
          </a:prstGeom>
          <a:noFill/>
        </p:spPr>
        <p:txBody>
          <a:bodyPr wrap="square" rtlCol="0">
            <a:spAutoFit/>
          </a:bodyPr>
          <a:lstStyle/>
          <a:p>
            <a:pPr marL="285750" indent="-285750">
              <a:buFont typeface="Wingdings" panose="05000000000000000000" pitchFamily="2" charset="2"/>
              <a:buChar char="p"/>
            </a:pPr>
            <a:r>
              <a:rPr lang="en-US" altLang="zh-CN" sz="3200" dirty="0">
                <a:latin typeface="Arial Unicode MS" panose="020B0604020202020204" pitchFamily="34" charset="-122"/>
                <a:ea typeface="Arial Unicode MS" panose="020B0604020202020204" pitchFamily="34" charset="-122"/>
                <a:cs typeface="Arial Unicode MS" panose="020B0604020202020204" pitchFamily="34" charset="-122"/>
              </a:rPr>
              <a:t> Offer cheaper or more ﬂexible data plans</a:t>
            </a:r>
          </a:p>
          <a:p>
            <a:pPr marL="285750" indent="-285750">
              <a:buFont typeface="Wingdings" panose="05000000000000000000" pitchFamily="2" charset="2"/>
              <a:buChar char="p"/>
            </a:pPr>
            <a:endParaRPr lang="en-US" altLang="zh-CN" sz="3200" dirty="0">
              <a:latin typeface="Arial Unicode MS" panose="020B0604020202020204" pitchFamily="34" charset="-122"/>
              <a:ea typeface="Arial Unicode MS" panose="020B0604020202020204" pitchFamily="34" charset="-122"/>
              <a:cs typeface="Arial Unicode MS" panose="020B0604020202020204" pitchFamily="34" charset="-122"/>
            </a:endParaRPr>
          </a:p>
          <a:p>
            <a:pPr marL="285750" indent="-285750">
              <a:buFont typeface="Wingdings" panose="05000000000000000000" pitchFamily="2" charset="2"/>
              <a:buChar char="p"/>
            </a:pPr>
            <a:r>
              <a:rPr lang="en-US" altLang="zh-CN" sz="3200" dirty="0">
                <a:latin typeface="Arial Unicode MS" panose="020B0604020202020204" pitchFamily="34" charset="-122"/>
                <a:ea typeface="Arial Unicode MS" panose="020B0604020202020204" pitchFamily="34" charset="-122"/>
                <a:cs typeface="Arial Unicode MS" panose="020B0604020202020204" pitchFamily="34" charset="-122"/>
              </a:rPr>
              <a:t> Promote the competition in telecom market</a:t>
            </a:r>
          </a:p>
          <a:p>
            <a:pPr marL="285750" indent="-285750">
              <a:buFont typeface="Wingdings" panose="05000000000000000000" pitchFamily="2" charset="2"/>
              <a:buChar char="p"/>
            </a:pPr>
            <a:endParaRPr lang="en-US" altLang="zh-CN" sz="3200" dirty="0">
              <a:latin typeface="Arial Unicode MS" panose="020B0604020202020204" pitchFamily="34" charset="-122"/>
              <a:ea typeface="Arial Unicode MS" panose="020B0604020202020204" pitchFamily="34" charset="-122"/>
              <a:cs typeface="Arial Unicode MS" panose="020B0604020202020204" pitchFamily="34" charset="-122"/>
            </a:endParaRPr>
          </a:p>
          <a:p>
            <a:pPr marL="285750" indent="-285750">
              <a:buFont typeface="Wingdings" panose="05000000000000000000" pitchFamily="2" charset="2"/>
              <a:buChar char="p"/>
            </a:pPr>
            <a:r>
              <a:rPr lang="en-US" altLang="zh-CN" sz="3200" dirty="0">
                <a:latin typeface="Arial Unicode MS" panose="020B0604020202020204" pitchFamily="34" charset="-122"/>
                <a:ea typeface="Arial Unicode MS" panose="020B0604020202020204" pitchFamily="34" charset="-122"/>
                <a:cs typeface="Arial Unicode MS" panose="020B0604020202020204" pitchFamily="34" charset="-122"/>
              </a:rPr>
              <a:t> Enhance the utilization of base carriers’ infrastructures</a:t>
            </a:r>
          </a:p>
          <a:p>
            <a:pPr marL="285750" indent="-285750">
              <a:buFont typeface="Wingdings" panose="05000000000000000000" pitchFamily="2" charset="2"/>
              <a:buChar char="p"/>
            </a:pPr>
            <a:endParaRPr lang="en-US" altLang="zh-CN" sz="3200" dirty="0">
              <a:latin typeface="Arial Unicode MS" panose="020B0604020202020204" pitchFamily="34" charset="-122"/>
              <a:ea typeface="Arial Unicode MS" panose="020B0604020202020204" pitchFamily="34" charset="-122"/>
              <a:cs typeface="Arial Unicode MS" panose="020B0604020202020204" pitchFamily="34" charset="-122"/>
            </a:endParaRPr>
          </a:p>
          <a:p>
            <a:pPr marL="285750" indent="-285750">
              <a:buFont typeface="Wingdings" panose="05000000000000000000" pitchFamily="2" charset="2"/>
              <a:buChar char="p"/>
            </a:pPr>
            <a:r>
              <a:rPr lang="en-US" altLang="zh-CN" sz="3200" dirty="0">
                <a:latin typeface="Arial Unicode MS" panose="020B0604020202020204" pitchFamily="34" charset="-122"/>
                <a:ea typeface="Arial Unicode MS" panose="020B0604020202020204" pitchFamily="34" charset="-122"/>
                <a:cs typeface="Arial Unicode MS" panose="020B0604020202020204" pitchFamily="34" charset="-122"/>
              </a:rPr>
              <a:t> Bring the base carriers more customers</a:t>
            </a:r>
            <a:endParaRPr lang="zh-CN" altLang="en-US" sz="32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2736139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8">
            <a:extLst>
              <a:ext uri="{FF2B5EF4-FFF2-40B4-BE49-F238E27FC236}">
                <a16:creationId xmlns:a16="http://schemas.microsoft.com/office/drawing/2014/main" id="{5B752F31-D48F-40F1-8785-642E70F114CB}"/>
              </a:ext>
            </a:extLst>
          </p:cNvPr>
          <p:cNvSpPr txBox="1"/>
          <p:nvPr/>
        </p:nvSpPr>
        <p:spPr>
          <a:xfrm>
            <a:off x="1145694" y="573155"/>
            <a:ext cx="6852612" cy="615553"/>
          </a:xfrm>
          <a:prstGeom prst="rect">
            <a:avLst/>
          </a:prstGeom>
          <a:noFill/>
        </p:spPr>
        <p:txBody>
          <a:bodyPr wrap="square" lIns="0" tIns="0" rIns="0" bIns="0" rtlCol="0" anchor="ctr">
            <a:spAutoFit/>
          </a:bodyPr>
          <a:lstStyle/>
          <a:p>
            <a:pPr algn="ctr"/>
            <a:r>
              <a:rPr lang="en-US" altLang="zh-CN"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MVNO Customers’ Concerns</a:t>
            </a:r>
            <a:endParaRPr lang="zh-CN" altLang="en-US"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4" name="文本框 3">
            <a:extLst>
              <a:ext uri="{FF2B5EF4-FFF2-40B4-BE49-F238E27FC236}">
                <a16:creationId xmlns:a16="http://schemas.microsoft.com/office/drawing/2014/main" id="{D76E249C-5852-4403-A7AD-8D17C1F35078}"/>
              </a:ext>
            </a:extLst>
          </p:cNvPr>
          <p:cNvSpPr txBox="1"/>
          <p:nvPr/>
        </p:nvSpPr>
        <p:spPr>
          <a:xfrm>
            <a:off x="401826" y="1507253"/>
            <a:ext cx="8490966" cy="1569660"/>
          </a:xfrm>
          <a:prstGeom prst="rect">
            <a:avLst/>
          </a:prstGeom>
          <a:noFill/>
        </p:spPr>
        <p:txBody>
          <a:bodyPr wrap="square" rtlCol="0">
            <a:spAutoFit/>
          </a:bodyPr>
          <a:lstStyle/>
          <a:p>
            <a:pPr marL="285750" indent="-285750">
              <a:buFont typeface="Wingdings" panose="05000000000000000000" pitchFamily="2" charset="2"/>
              <a:buChar char="p"/>
            </a:pPr>
            <a:r>
              <a:rPr lang="en-US" altLang="zh-CN" sz="3200" dirty="0">
                <a:latin typeface="Arial Unicode MS" panose="020B0604020202020204" pitchFamily="34" charset="-122"/>
                <a:ea typeface="Arial Unicode MS" panose="020B0604020202020204" pitchFamily="34" charset="-122"/>
                <a:cs typeface="Arial Unicode MS" panose="020B0604020202020204" pitchFamily="34" charset="-122"/>
              </a:rPr>
              <a:t> Potential overcharge problems</a:t>
            </a:r>
          </a:p>
          <a:p>
            <a:pPr marL="285750" indent="-285750">
              <a:buFont typeface="Wingdings" panose="05000000000000000000" pitchFamily="2" charset="2"/>
              <a:buChar char="p"/>
            </a:pPr>
            <a:endParaRPr lang="en-US" altLang="zh-CN" sz="3200" dirty="0">
              <a:latin typeface="Arial Unicode MS" panose="020B0604020202020204" pitchFamily="34" charset="-122"/>
              <a:ea typeface="Arial Unicode MS" panose="020B0604020202020204" pitchFamily="34" charset="-122"/>
              <a:cs typeface="Arial Unicode MS" panose="020B0604020202020204" pitchFamily="34" charset="-122"/>
            </a:endParaRPr>
          </a:p>
          <a:p>
            <a:pPr marL="285750" indent="-285750">
              <a:buFont typeface="Wingdings" panose="05000000000000000000" pitchFamily="2" charset="2"/>
              <a:buChar char="p"/>
            </a:pPr>
            <a:r>
              <a:rPr lang="en-US" altLang="zh-CN" sz="3200" dirty="0">
                <a:latin typeface="Arial Unicode MS" panose="020B0604020202020204" pitchFamily="34" charset="-122"/>
                <a:ea typeface="Arial Unicode MS" panose="020B0604020202020204" pitchFamily="34" charset="-122"/>
                <a:cs typeface="Arial Unicode MS" panose="020B0604020202020204" pitchFamily="34" charset="-122"/>
              </a:rPr>
              <a:t> Inferior network performance</a:t>
            </a:r>
          </a:p>
        </p:txBody>
      </p:sp>
      <p:pic>
        <p:nvPicPr>
          <p:cNvPr id="5" name="图片 4">
            <a:extLst>
              <a:ext uri="{FF2B5EF4-FFF2-40B4-BE49-F238E27FC236}">
                <a16:creationId xmlns:a16="http://schemas.microsoft.com/office/drawing/2014/main" id="{05BCA382-CC4A-4FF4-86A5-A4112CB574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552" y="4855160"/>
            <a:ext cx="1357313" cy="1357313"/>
          </a:xfrm>
          <a:prstGeom prst="rect">
            <a:avLst/>
          </a:prstGeom>
        </p:spPr>
      </p:pic>
      <p:sp>
        <p:nvSpPr>
          <p:cNvPr id="6" name="文本框 5">
            <a:extLst>
              <a:ext uri="{FF2B5EF4-FFF2-40B4-BE49-F238E27FC236}">
                <a16:creationId xmlns:a16="http://schemas.microsoft.com/office/drawing/2014/main" id="{4AC47819-0D19-4D72-9115-4B4D8ADA365F}"/>
              </a:ext>
            </a:extLst>
          </p:cNvPr>
          <p:cNvSpPr txBox="1"/>
          <p:nvPr/>
        </p:nvSpPr>
        <p:spPr>
          <a:xfrm>
            <a:off x="1011326" y="6212473"/>
            <a:ext cx="769763" cy="461665"/>
          </a:xfrm>
          <a:prstGeom prst="rect">
            <a:avLst/>
          </a:prstGeom>
          <a:noFill/>
        </p:spPr>
        <p:txBody>
          <a:bodyPr wrap="none" rtlCol="0">
            <a:spAutoFit/>
          </a:bodyPr>
          <a:lstStyle/>
          <a:p>
            <a:r>
              <a:rPr lang="en-US" altLang="zh-CN" sz="2400" dirty="0">
                <a:latin typeface="微软雅黑" panose="020B0503020204020204" pitchFamily="34" charset="-122"/>
                <a:ea typeface="微软雅黑" panose="020B0503020204020204" pitchFamily="34" charset="-122"/>
              </a:rPr>
              <a:t>Bob</a:t>
            </a:r>
            <a:endParaRPr lang="zh-CN" altLang="en-US" sz="2400" dirty="0">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959D2B26-AC4E-4CC5-AE91-57F2BF4955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50659" y="4467210"/>
            <a:ext cx="1434465" cy="1434465"/>
          </a:xfrm>
          <a:prstGeom prst="rect">
            <a:avLst/>
          </a:prstGeom>
        </p:spPr>
      </p:pic>
      <p:sp>
        <p:nvSpPr>
          <p:cNvPr id="8" name="文本框 7">
            <a:extLst>
              <a:ext uri="{FF2B5EF4-FFF2-40B4-BE49-F238E27FC236}">
                <a16:creationId xmlns:a16="http://schemas.microsoft.com/office/drawing/2014/main" id="{F6F39E1F-9505-421A-B2BE-2B4C0C9BB780}"/>
              </a:ext>
            </a:extLst>
          </p:cNvPr>
          <p:cNvSpPr txBox="1"/>
          <p:nvPr/>
        </p:nvSpPr>
        <p:spPr>
          <a:xfrm>
            <a:off x="6878653" y="5901675"/>
            <a:ext cx="893193" cy="461665"/>
          </a:xfrm>
          <a:prstGeom prst="rect">
            <a:avLst/>
          </a:prstGeom>
          <a:noFill/>
        </p:spPr>
        <p:txBody>
          <a:bodyPr wrap="none" rtlCol="0">
            <a:spAutoFit/>
          </a:bodyPr>
          <a:lstStyle/>
          <a:p>
            <a:r>
              <a:rPr lang="en-US" altLang="zh-CN" sz="2400" dirty="0">
                <a:latin typeface="微软雅黑" panose="020B0503020204020204" pitchFamily="34" charset="-122"/>
                <a:ea typeface="微软雅黑" panose="020B0503020204020204" pitchFamily="34" charset="-122"/>
              </a:rPr>
              <a:t>Alice</a:t>
            </a:r>
            <a:endParaRPr lang="zh-CN" altLang="en-US" sz="2400" dirty="0">
              <a:latin typeface="微软雅黑" panose="020B0503020204020204" pitchFamily="34" charset="-122"/>
              <a:ea typeface="微软雅黑" panose="020B0503020204020204" pitchFamily="34" charset="-122"/>
            </a:endParaRPr>
          </a:p>
        </p:txBody>
      </p:sp>
      <p:sp>
        <p:nvSpPr>
          <p:cNvPr id="9" name="思想气泡: 云 8">
            <a:extLst>
              <a:ext uri="{FF2B5EF4-FFF2-40B4-BE49-F238E27FC236}">
                <a16:creationId xmlns:a16="http://schemas.microsoft.com/office/drawing/2014/main" id="{A959ED59-E73A-4A2D-B296-9828104E3037}"/>
              </a:ext>
            </a:extLst>
          </p:cNvPr>
          <p:cNvSpPr/>
          <p:nvPr/>
        </p:nvSpPr>
        <p:spPr>
          <a:xfrm>
            <a:off x="1464411" y="3429000"/>
            <a:ext cx="2510639" cy="1521908"/>
          </a:xfrm>
          <a:prstGeom prst="cloudCallout">
            <a:avLst>
              <a:gd name="adj1" fmla="val -24521"/>
              <a:gd name="adj2" fmla="val 64021"/>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rPr>
              <a:t>Cost more?</a:t>
            </a:r>
          </a:p>
        </p:txBody>
      </p:sp>
      <p:sp>
        <p:nvSpPr>
          <p:cNvPr id="10" name="思想气泡: 云 9">
            <a:extLst>
              <a:ext uri="{FF2B5EF4-FFF2-40B4-BE49-F238E27FC236}">
                <a16:creationId xmlns:a16="http://schemas.microsoft.com/office/drawing/2014/main" id="{4D070E9F-B091-467E-B713-95A13AB2F77D}"/>
              </a:ext>
            </a:extLst>
          </p:cNvPr>
          <p:cNvSpPr/>
          <p:nvPr/>
        </p:nvSpPr>
        <p:spPr>
          <a:xfrm>
            <a:off x="4210261" y="3395458"/>
            <a:ext cx="3114989" cy="1521908"/>
          </a:xfrm>
          <a:prstGeom prst="cloudCallout">
            <a:avLst>
              <a:gd name="adj1" fmla="val 29748"/>
              <a:gd name="adj2" fmla="val 68643"/>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sz="2400" dirty="0">
                <a:latin typeface="Arial Unicode MS" panose="020B0604020202020204" pitchFamily="34" charset="-122"/>
                <a:ea typeface="Arial Unicode MS" panose="020B0604020202020204" pitchFamily="34" charset="-122"/>
                <a:cs typeface="Arial Unicode MS" panose="020B0604020202020204" pitchFamily="34" charset="-122"/>
              </a:rPr>
              <a:t>Lower speed?</a:t>
            </a:r>
            <a:endParaRPr lang="zh-CN" altLang="en-US" sz="24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2184467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8">
            <a:extLst>
              <a:ext uri="{FF2B5EF4-FFF2-40B4-BE49-F238E27FC236}">
                <a16:creationId xmlns:a16="http://schemas.microsoft.com/office/drawing/2014/main" id="{5B752F31-D48F-40F1-8785-642E70F114CB}"/>
              </a:ext>
            </a:extLst>
          </p:cNvPr>
          <p:cNvSpPr txBox="1"/>
          <p:nvPr/>
        </p:nvSpPr>
        <p:spPr>
          <a:xfrm>
            <a:off x="1145694" y="573155"/>
            <a:ext cx="6852612" cy="615553"/>
          </a:xfrm>
          <a:prstGeom prst="rect">
            <a:avLst/>
          </a:prstGeom>
          <a:noFill/>
        </p:spPr>
        <p:txBody>
          <a:bodyPr wrap="square" lIns="0" tIns="0" rIns="0" bIns="0" rtlCol="0" anchor="ctr">
            <a:spAutoFit/>
          </a:bodyPr>
          <a:lstStyle/>
          <a:p>
            <a:pPr algn="ctr"/>
            <a:r>
              <a:rPr lang="en-US" altLang="zh-CN"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Virtual Operators’ Concerns</a:t>
            </a:r>
            <a:endParaRPr lang="zh-CN" altLang="en-US"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2" name="矩形: 圆角 1">
            <a:extLst>
              <a:ext uri="{FF2B5EF4-FFF2-40B4-BE49-F238E27FC236}">
                <a16:creationId xmlns:a16="http://schemas.microsoft.com/office/drawing/2014/main" id="{B0CBB6D8-2917-4D4D-B264-2634712B86C5}"/>
              </a:ext>
            </a:extLst>
          </p:cNvPr>
          <p:cNvSpPr/>
          <p:nvPr/>
        </p:nvSpPr>
        <p:spPr>
          <a:xfrm>
            <a:off x="522513" y="3117500"/>
            <a:ext cx="2381458" cy="1547446"/>
          </a:xfrm>
          <a:prstGeom prst="round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altLang="zh-CN" sz="3200" dirty="0">
                <a:latin typeface="Arial Unicode MS" panose="020B0604020202020204" pitchFamily="34" charset="-122"/>
                <a:ea typeface="Arial Unicode MS" panose="020B0604020202020204" pitchFamily="34" charset="-122"/>
                <a:cs typeface="Arial Unicode MS" panose="020B0604020202020204" pitchFamily="34" charset="-122"/>
              </a:rPr>
              <a:t>Wholesale </a:t>
            </a:r>
          </a:p>
          <a:p>
            <a:pPr algn="ctr"/>
            <a:r>
              <a:rPr lang="en-US" altLang="zh-CN" sz="3200" dirty="0">
                <a:latin typeface="Arial Unicode MS" panose="020B0604020202020204" pitchFamily="34" charset="-122"/>
                <a:ea typeface="Arial Unicode MS" panose="020B0604020202020204" pitchFamily="34" charset="-122"/>
                <a:cs typeface="Arial Unicode MS" panose="020B0604020202020204" pitchFamily="34" charset="-122"/>
              </a:rPr>
              <a:t>Price</a:t>
            </a:r>
            <a:endParaRPr lang="zh-CN" altLang="en-US" sz="32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cxnSp>
        <p:nvCxnSpPr>
          <p:cNvPr id="12" name="直接箭头连接符 11">
            <a:extLst>
              <a:ext uri="{FF2B5EF4-FFF2-40B4-BE49-F238E27FC236}">
                <a16:creationId xmlns:a16="http://schemas.microsoft.com/office/drawing/2014/main" id="{1ADC49C3-339E-4B1E-804C-749A0B1C13DF}"/>
              </a:ext>
            </a:extLst>
          </p:cNvPr>
          <p:cNvCxnSpPr>
            <a:stCxn id="2" idx="3"/>
          </p:cNvCxnSpPr>
          <p:nvPr/>
        </p:nvCxnSpPr>
        <p:spPr>
          <a:xfrm flipV="1">
            <a:off x="2903971" y="2833634"/>
            <a:ext cx="1336431" cy="1057589"/>
          </a:xfrm>
          <a:prstGeom prst="straightConnector1">
            <a:avLst/>
          </a:prstGeom>
          <a:ln w="28575">
            <a:solidFill>
              <a:schemeClr val="accent1"/>
            </a:solidFill>
            <a:tailEnd type="triangle"/>
          </a:ln>
        </p:spPr>
        <p:style>
          <a:lnRef idx="1">
            <a:schemeClr val="dk1"/>
          </a:lnRef>
          <a:fillRef idx="0">
            <a:schemeClr val="dk1"/>
          </a:fillRef>
          <a:effectRef idx="0">
            <a:schemeClr val="dk1"/>
          </a:effectRef>
          <a:fontRef idx="minor">
            <a:schemeClr val="tx1"/>
          </a:fontRef>
        </p:style>
      </p:cxnSp>
      <p:cxnSp>
        <p:nvCxnSpPr>
          <p:cNvPr id="14" name="直接箭头连接符 13">
            <a:extLst>
              <a:ext uri="{FF2B5EF4-FFF2-40B4-BE49-F238E27FC236}">
                <a16:creationId xmlns:a16="http://schemas.microsoft.com/office/drawing/2014/main" id="{5E6BEBFB-BDB8-4E8F-A6E9-0D99B1AEC50B}"/>
              </a:ext>
            </a:extLst>
          </p:cNvPr>
          <p:cNvCxnSpPr>
            <a:stCxn id="2" idx="3"/>
          </p:cNvCxnSpPr>
          <p:nvPr/>
        </p:nvCxnSpPr>
        <p:spPr>
          <a:xfrm>
            <a:off x="2903971" y="3891223"/>
            <a:ext cx="1336431" cy="1042516"/>
          </a:xfrm>
          <a:prstGeom prst="straightConnector1">
            <a:avLst/>
          </a:prstGeom>
          <a:ln w="28575">
            <a:solidFill>
              <a:srgbClr val="FF0000"/>
            </a:solidFill>
            <a:tailEnd type="triangle"/>
          </a:ln>
        </p:spPr>
        <p:style>
          <a:lnRef idx="1">
            <a:schemeClr val="dk1"/>
          </a:lnRef>
          <a:fillRef idx="0">
            <a:schemeClr val="dk1"/>
          </a:fillRef>
          <a:effectRef idx="0">
            <a:schemeClr val="dk1"/>
          </a:effectRef>
          <a:fontRef idx="minor">
            <a:schemeClr val="tx1"/>
          </a:fontRef>
        </p:style>
      </p:cxnSp>
      <p:sp>
        <p:nvSpPr>
          <p:cNvPr id="16" name="文本框 15">
            <a:extLst>
              <a:ext uri="{FF2B5EF4-FFF2-40B4-BE49-F238E27FC236}">
                <a16:creationId xmlns:a16="http://schemas.microsoft.com/office/drawing/2014/main" id="{2537FF1A-47AC-49F7-89FB-216187748BB5}"/>
              </a:ext>
            </a:extLst>
          </p:cNvPr>
          <p:cNvSpPr txBox="1"/>
          <p:nvPr/>
        </p:nvSpPr>
        <p:spPr>
          <a:xfrm>
            <a:off x="4240402" y="2428034"/>
            <a:ext cx="4352474" cy="584775"/>
          </a:xfrm>
          <a:prstGeom prst="rect">
            <a:avLst/>
          </a:prstGeom>
          <a:noFill/>
          <a:ln>
            <a:solidFill>
              <a:schemeClr val="bg1"/>
            </a:solidFill>
          </a:ln>
        </p:spPr>
        <p:txBody>
          <a:bodyPr wrap="none" rtlCol="0">
            <a:spAutoFit/>
          </a:bodyPr>
          <a:lstStyle/>
          <a:p>
            <a:r>
              <a:rPr lang="en-US" altLang="zh-CN" sz="3200" dirty="0">
                <a:solidFill>
                  <a:schemeClr val="accent1"/>
                </a:solidFill>
                <a:latin typeface="Arial Unicode MS" panose="020B0604020202020204" pitchFamily="34" charset="-122"/>
                <a:ea typeface="Arial Unicode MS" panose="020B0604020202020204" pitchFamily="34" charset="-122"/>
                <a:cs typeface="Arial Unicode MS" panose="020B0604020202020204" pitchFamily="34" charset="-122"/>
              </a:rPr>
              <a:t>Making money is easy!</a:t>
            </a:r>
            <a:endParaRPr lang="zh-CN" altLang="en-US" sz="3200" dirty="0">
              <a:solidFill>
                <a:schemeClr val="accent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7" name="文本框 16">
            <a:extLst>
              <a:ext uri="{FF2B5EF4-FFF2-40B4-BE49-F238E27FC236}">
                <a16:creationId xmlns:a16="http://schemas.microsoft.com/office/drawing/2014/main" id="{9AB7616E-9C5D-4148-8A1B-DEA5D811CD50}"/>
              </a:ext>
            </a:extLst>
          </p:cNvPr>
          <p:cNvSpPr txBox="1"/>
          <p:nvPr/>
        </p:nvSpPr>
        <p:spPr>
          <a:xfrm rot="2321339">
            <a:off x="3080493" y="4457398"/>
            <a:ext cx="708848" cy="584775"/>
          </a:xfrm>
          <a:prstGeom prst="rect">
            <a:avLst/>
          </a:prstGeom>
          <a:noFill/>
        </p:spPr>
        <p:txBody>
          <a:bodyPr wrap="none" rtlCol="0">
            <a:spAutoFit/>
          </a:bodyPr>
          <a:lstStyle/>
          <a:p>
            <a:r>
              <a:rPr lang="en-US" altLang="zh-CN" sz="32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No</a:t>
            </a:r>
            <a:endParaRPr lang="zh-CN" altLang="en-US" sz="32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8" name="文本框 17">
            <a:extLst>
              <a:ext uri="{FF2B5EF4-FFF2-40B4-BE49-F238E27FC236}">
                <a16:creationId xmlns:a16="http://schemas.microsoft.com/office/drawing/2014/main" id="{5501EAB6-0D8B-4E2F-A67E-A6F46A8040CB}"/>
              </a:ext>
            </a:extLst>
          </p:cNvPr>
          <p:cNvSpPr txBox="1"/>
          <p:nvPr/>
        </p:nvSpPr>
        <p:spPr>
          <a:xfrm rot="19293447">
            <a:off x="2989122" y="2768171"/>
            <a:ext cx="891591" cy="584775"/>
          </a:xfrm>
          <a:prstGeom prst="rect">
            <a:avLst/>
          </a:prstGeom>
          <a:noFill/>
          <a:ln>
            <a:solidFill>
              <a:schemeClr val="bg1"/>
            </a:solidFill>
          </a:ln>
        </p:spPr>
        <p:txBody>
          <a:bodyPr wrap="none" rtlCol="0">
            <a:spAutoFit/>
          </a:bodyPr>
          <a:lstStyle/>
          <a:p>
            <a:r>
              <a:rPr lang="en-US" altLang="zh-CN" sz="3200" dirty="0">
                <a:solidFill>
                  <a:schemeClr val="accent1"/>
                </a:solidFill>
                <a:latin typeface="Arial Unicode MS" panose="020B0604020202020204" pitchFamily="34" charset="-122"/>
                <a:ea typeface="Arial Unicode MS" panose="020B0604020202020204" pitchFamily="34" charset="-122"/>
                <a:cs typeface="Arial Unicode MS" panose="020B0604020202020204" pitchFamily="34" charset="-122"/>
              </a:rPr>
              <a:t>Yes</a:t>
            </a:r>
            <a:endParaRPr lang="zh-CN" altLang="en-US" sz="3200" dirty="0">
              <a:solidFill>
                <a:schemeClr val="accent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9" name="文本框 18">
            <a:extLst>
              <a:ext uri="{FF2B5EF4-FFF2-40B4-BE49-F238E27FC236}">
                <a16:creationId xmlns:a16="http://schemas.microsoft.com/office/drawing/2014/main" id="{99287DC3-8687-400C-A637-269B8116ECA2}"/>
              </a:ext>
            </a:extLst>
          </p:cNvPr>
          <p:cNvSpPr txBox="1"/>
          <p:nvPr/>
        </p:nvSpPr>
        <p:spPr>
          <a:xfrm>
            <a:off x="4240402" y="4586744"/>
            <a:ext cx="4147289" cy="584775"/>
          </a:xfrm>
          <a:prstGeom prst="rect">
            <a:avLst/>
          </a:prstGeom>
          <a:noFill/>
        </p:spPr>
        <p:txBody>
          <a:bodyPr wrap="none" rtlCol="0">
            <a:spAutoFit/>
          </a:bodyPr>
          <a:lstStyle/>
          <a:p>
            <a:r>
              <a:rPr lang="en-US" altLang="zh-CN" sz="32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rPr>
              <a:t>How to make money?</a:t>
            </a:r>
            <a:endParaRPr lang="zh-CN" altLang="en-US" sz="3200" dirty="0">
              <a:solidFill>
                <a:srgbClr val="FF0000"/>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2311786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8">
            <a:extLst>
              <a:ext uri="{FF2B5EF4-FFF2-40B4-BE49-F238E27FC236}">
                <a16:creationId xmlns:a16="http://schemas.microsoft.com/office/drawing/2014/main" id="{B0B1DDEA-2F90-4CBE-82BC-A2BCA644A7B0}"/>
              </a:ext>
            </a:extLst>
          </p:cNvPr>
          <p:cNvSpPr txBox="1"/>
          <p:nvPr/>
        </p:nvSpPr>
        <p:spPr>
          <a:xfrm>
            <a:off x="1145694" y="265379"/>
            <a:ext cx="6852612" cy="1231106"/>
          </a:xfrm>
          <a:prstGeom prst="rect">
            <a:avLst/>
          </a:prstGeom>
          <a:noFill/>
        </p:spPr>
        <p:txBody>
          <a:bodyPr wrap="square" lIns="0" tIns="0" rIns="0" bIns="0" rtlCol="0" anchor="ctr">
            <a:spAutoFit/>
          </a:bodyPr>
          <a:lstStyle/>
          <a:p>
            <a:pPr algn="ctr"/>
            <a:r>
              <a:rPr lang="en-US" altLang="zh-CN"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Addressing the Concerns: </a:t>
            </a:r>
          </a:p>
          <a:p>
            <a:pPr algn="ctr"/>
            <a:r>
              <a:rPr lang="en-US" altLang="zh-CN"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A Case Study </a:t>
            </a:r>
            <a:endParaRPr lang="zh-CN" altLang="en-US"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3" name="文本框 2">
            <a:extLst>
              <a:ext uri="{FF2B5EF4-FFF2-40B4-BE49-F238E27FC236}">
                <a16:creationId xmlns:a16="http://schemas.microsoft.com/office/drawing/2014/main" id="{30467361-C79C-4E2F-A410-09AC85871086}"/>
              </a:ext>
            </a:extLst>
          </p:cNvPr>
          <p:cNvSpPr txBox="1"/>
          <p:nvPr/>
        </p:nvSpPr>
        <p:spPr>
          <a:xfrm>
            <a:off x="960120" y="3051810"/>
            <a:ext cx="6311343" cy="2400657"/>
          </a:xfrm>
          <a:prstGeom prst="rect">
            <a:avLst/>
          </a:prstGeom>
          <a:noFill/>
        </p:spPr>
        <p:txBody>
          <a:bodyPr wrap="none" rtlCol="0">
            <a:spAutoFit/>
          </a:bodyPr>
          <a:lstStyle/>
          <a:p>
            <a:pPr marL="285750" indent="-285750">
              <a:buFont typeface="Wingdings" panose="05000000000000000000" pitchFamily="2" charset="2"/>
              <a:buChar char="p"/>
            </a:pPr>
            <a:r>
              <a:rPr lang="en-US" altLang="zh-CN" sz="3200" dirty="0">
                <a:latin typeface="Arial Unicode MS" panose="020B0604020202020204" pitchFamily="34" charset="-122"/>
                <a:ea typeface="Arial Unicode MS" panose="020B0604020202020204" pitchFamily="34" charset="-122"/>
                <a:cs typeface="Arial Unicode MS" panose="020B0604020202020204" pitchFamily="34" charset="-122"/>
              </a:rPr>
              <a:t> Founded  in 2015.09</a:t>
            </a:r>
          </a:p>
          <a:p>
            <a:pPr marL="285750" indent="-285750">
              <a:buFont typeface="Wingdings" panose="05000000000000000000" pitchFamily="2" charset="2"/>
              <a:buChar char="p"/>
            </a:pPr>
            <a:r>
              <a:rPr lang="en-US" altLang="zh-CN" sz="3200" dirty="0">
                <a:latin typeface="Arial Unicode MS" panose="020B0604020202020204" pitchFamily="34" charset="-122"/>
                <a:ea typeface="Arial Unicode MS" panose="020B0604020202020204" pitchFamily="34" charset="-122"/>
                <a:cs typeface="Arial Unicode MS" panose="020B0604020202020204" pitchFamily="34" charset="-122"/>
              </a:rPr>
              <a:t> Over one million customers</a:t>
            </a:r>
          </a:p>
          <a:p>
            <a:pPr marL="285750" indent="-285750">
              <a:buFont typeface="Wingdings" panose="05000000000000000000" pitchFamily="2" charset="2"/>
              <a:buChar char="p"/>
            </a:pPr>
            <a:r>
              <a:rPr lang="en-US" altLang="zh-CN" sz="3200" dirty="0">
                <a:latin typeface="Arial Unicode MS" panose="020B0604020202020204" pitchFamily="34" charset="-122"/>
                <a:ea typeface="Arial Unicode MS" panose="020B0604020202020204" pitchFamily="34" charset="-122"/>
                <a:cs typeface="Arial Unicode MS" panose="020B0604020202020204" pitchFamily="34" charset="-122"/>
              </a:rPr>
              <a:t> Work on top of  </a:t>
            </a:r>
            <a:r>
              <a:rPr lang="en-US" altLang="zh-CN" sz="3200" u="sng" dirty="0">
                <a:latin typeface="Arial Unicode MS" panose="020B0604020202020204" pitchFamily="34" charset="-122"/>
                <a:ea typeface="Arial Unicode MS" panose="020B0604020202020204" pitchFamily="34" charset="-122"/>
                <a:cs typeface="Arial Unicode MS" panose="020B0604020202020204" pitchFamily="34" charset="-122"/>
              </a:rPr>
              <a:t>China Telecom</a:t>
            </a:r>
          </a:p>
          <a:p>
            <a:pPr marL="285750" indent="-285750">
              <a:buFont typeface="Wingdings" panose="05000000000000000000" pitchFamily="2" charset="2"/>
              <a:buChar char="p"/>
            </a:pPr>
            <a:endParaRPr lang="en-US" altLang="zh-CN" dirty="0"/>
          </a:p>
          <a:p>
            <a:pPr marL="285750" indent="-285750">
              <a:buFont typeface="Wingdings" panose="05000000000000000000" pitchFamily="2" charset="2"/>
              <a:buChar char="p"/>
            </a:pPr>
            <a:endParaRPr lang="en-US" altLang="zh-CN" dirty="0"/>
          </a:p>
          <a:p>
            <a:pPr marL="285750" indent="-285750">
              <a:buFont typeface="Wingdings" panose="05000000000000000000" pitchFamily="2" charset="2"/>
              <a:buChar char="p"/>
            </a:pPr>
            <a:endParaRPr lang="zh-CN" altLang="en-US" dirty="0"/>
          </a:p>
        </p:txBody>
      </p:sp>
      <p:pic>
        <p:nvPicPr>
          <p:cNvPr id="19" name="图片 18">
            <a:extLst>
              <a:ext uri="{FF2B5EF4-FFF2-40B4-BE49-F238E27FC236}">
                <a16:creationId xmlns:a16="http://schemas.microsoft.com/office/drawing/2014/main" id="{9F4BC783-A16C-4460-9366-F94DBBC135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072" y="5669032"/>
            <a:ext cx="1617564" cy="665846"/>
          </a:xfrm>
          <a:prstGeom prst="rect">
            <a:avLst/>
          </a:prstGeom>
        </p:spPr>
      </p:pic>
      <p:sp>
        <p:nvSpPr>
          <p:cNvPr id="24" name="矩形 39">
            <a:extLst>
              <a:ext uri="{FF2B5EF4-FFF2-40B4-BE49-F238E27FC236}">
                <a16:creationId xmlns:a16="http://schemas.microsoft.com/office/drawing/2014/main" id="{69321884-6D8B-43BC-81EE-5BAD2D242DD8}"/>
              </a:ext>
            </a:extLst>
          </p:cNvPr>
          <p:cNvSpPr>
            <a:spLocks noChangeArrowheads="1"/>
          </p:cNvSpPr>
          <p:nvPr/>
        </p:nvSpPr>
        <p:spPr bwMode="auto">
          <a:xfrm>
            <a:off x="3429254" y="5655152"/>
            <a:ext cx="5121289" cy="64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563"/>
              </a:spcBef>
            </a:pPr>
            <a:r>
              <a:rPr lang="en-US" altLang="zh-CN" sz="2800" dirty="0">
                <a:solidFill>
                  <a:schemeClr val="tx1">
                    <a:lumMod val="95000"/>
                    <a:lumOff val="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A major base carrier in China</a:t>
            </a:r>
            <a:endParaRPr lang="zh-CN" altLang="en-US" sz="2800" dirty="0">
              <a:solidFill>
                <a:schemeClr val="tx1">
                  <a:lumMod val="95000"/>
                  <a:lumOff val="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
        <p:nvSpPr>
          <p:cNvPr id="25" name="对话气泡: 圆角矩形 24">
            <a:extLst>
              <a:ext uri="{FF2B5EF4-FFF2-40B4-BE49-F238E27FC236}">
                <a16:creationId xmlns:a16="http://schemas.microsoft.com/office/drawing/2014/main" id="{543FE95C-EB7A-48FD-B2E3-A6A761C6F508}"/>
              </a:ext>
            </a:extLst>
          </p:cNvPr>
          <p:cNvSpPr/>
          <p:nvPr/>
        </p:nvSpPr>
        <p:spPr>
          <a:xfrm>
            <a:off x="1508761" y="5452467"/>
            <a:ext cx="6675119" cy="1028344"/>
          </a:xfrm>
          <a:prstGeom prst="wedgeRoundRectCallout">
            <a:avLst>
              <a:gd name="adj1" fmla="val 902"/>
              <a:gd name="adj2" fmla="val -130557"/>
              <a:gd name="adj3" fmla="val 16667"/>
            </a:avLst>
          </a:prstGeom>
          <a:noFill/>
          <a:ln w="2857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zh-CN" altLang="en-US" sz="1350"/>
          </a:p>
        </p:txBody>
      </p:sp>
      <p:pic>
        <p:nvPicPr>
          <p:cNvPr id="27" name="图片 26">
            <a:extLst>
              <a:ext uri="{FF2B5EF4-FFF2-40B4-BE49-F238E27FC236}">
                <a16:creationId xmlns:a16="http://schemas.microsoft.com/office/drawing/2014/main" id="{65C522A8-F189-4942-BEFD-7C12C22FF4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7963" y="1699170"/>
            <a:ext cx="1090217" cy="1090217"/>
          </a:xfrm>
          <a:prstGeom prst="rect">
            <a:avLst/>
          </a:prstGeom>
        </p:spPr>
      </p:pic>
      <p:sp>
        <p:nvSpPr>
          <p:cNvPr id="4" name="矩形 3">
            <a:extLst>
              <a:ext uri="{FF2B5EF4-FFF2-40B4-BE49-F238E27FC236}">
                <a16:creationId xmlns:a16="http://schemas.microsoft.com/office/drawing/2014/main" id="{936E3A15-7D4A-4518-8048-E33D1FE0B571}"/>
              </a:ext>
            </a:extLst>
          </p:cNvPr>
          <p:cNvSpPr/>
          <p:nvPr/>
        </p:nvSpPr>
        <p:spPr>
          <a:xfrm>
            <a:off x="2398994" y="2297196"/>
            <a:ext cx="5390130" cy="800219"/>
          </a:xfrm>
          <a:prstGeom prst="rect">
            <a:avLst/>
          </a:prstGeom>
        </p:spPr>
        <p:txBody>
          <a:bodyPr wrap="none">
            <a:spAutoFit/>
          </a:bodyPr>
          <a:lstStyle/>
          <a:p>
            <a:r>
              <a:rPr lang="zh-CN" altLang="en-US" sz="2800" dirty="0">
                <a:latin typeface="Arial Rounded MT Bold" panose="020F0704030504030204" pitchFamily="34" charset="0"/>
                <a:cs typeface="Arial" panose="020B0604020202020204" pitchFamily="34" charset="0"/>
                <a:hlinkClick r:id="rId5"/>
              </a:rPr>
              <a:t>https://www.mi.com/mimobile</a:t>
            </a:r>
            <a:r>
              <a:rPr lang="zh-CN" altLang="en-US" dirty="0">
                <a:hlinkClick r:id="rId5"/>
              </a:rPr>
              <a:t>/</a:t>
            </a:r>
            <a:endParaRPr lang="en-US" altLang="zh-CN" dirty="0"/>
          </a:p>
          <a:p>
            <a:endParaRPr lang="en-US" altLang="zh-CN" dirty="0"/>
          </a:p>
        </p:txBody>
      </p:sp>
      <p:sp>
        <p:nvSpPr>
          <p:cNvPr id="5" name="文本框 4">
            <a:extLst>
              <a:ext uri="{FF2B5EF4-FFF2-40B4-BE49-F238E27FC236}">
                <a16:creationId xmlns:a16="http://schemas.microsoft.com/office/drawing/2014/main" id="{6FF6324F-188D-45AF-B963-3FE1D823D846}"/>
              </a:ext>
            </a:extLst>
          </p:cNvPr>
          <p:cNvSpPr txBox="1"/>
          <p:nvPr/>
        </p:nvSpPr>
        <p:spPr>
          <a:xfrm>
            <a:off x="2398994" y="1699170"/>
            <a:ext cx="2759089" cy="584775"/>
          </a:xfrm>
          <a:prstGeom prst="rect">
            <a:avLst/>
          </a:prstGeom>
          <a:noFill/>
        </p:spPr>
        <p:txBody>
          <a:bodyPr wrap="none" rtlCol="0">
            <a:spAutoFit/>
          </a:bodyPr>
          <a:lstStyle/>
          <a:p>
            <a:r>
              <a:rPr lang="en-US" altLang="zh-CN" sz="3200" dirty="0">
                <a:latin typeface="Arial Unicode MS" panose="020B0604020202020204" pitchFamily="34" charset="-122"/>
                <a:ea typeface="Arial Unicode MS" panose="020B0604020202020204" pitchFamily="34" charset="-122"/>
                <a:cs typeface="Arial Unicode MS" panose="020B0604020202020204" pitchFamily="34" charset="-122"/>
              </a:rPr>
              <a:t>Xiaomi Mobile</a:t>
            </a:r>
            <a:endParaRPr lang="zh-CN" altLang="en-US" sz="32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Tree>
    <p:extLst>
      <p:ext uri="{BB962C8B-B14F-4D97-AF65-F5344CB8AC3E}">
        <p14:creationId xmlns:p14="http://schemas.microsoft.com/office/powerpoint/2010/main" val="2375739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D492F5A7-73D8-4510-97B6-4CCA7836D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57" y="1197744"/>
            <a:ext cx="7919886" cy="3567168"/>
          </a:xfrm>
          <a:prstGeom prst="rect">
            <a:avLst/>
          </a:prstGeom>
        </p:spPr>
      </p:pic>
      <p:sp>
        <p:nvSpPr>
          <p:cNvPr id="5" name="矩形 39">
            <a:extLst>
              <a:ext uri="{FF2B5EF4-FFF2-40B4-BE49-F238E27FC236}">
                <a16:creationId xmlns:a16="http://schemas.microsoft.com/office/drawing/2014/main" id="{E53902B1-F37A-4331-BFC5-2A8346531790}"/>
              </a:ext>
            </a:extLst>
          </p:cNvPr>
          <p:cNvSpPr>
            <a:spLocks noChangeArrowheads="1"/>
          </p:cNvSpPr>
          <p:nvPr/>
        </p:nvSpPr>
        <p:spPr bwMode="auto">
          <a:xfrm>
            <a:off x="737676" y="5065629"/>
            <a:ext cx="3461330" cy="151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257175" indent="-257175">
              <a:lnSpc>
                <a:spcPct val="150000"/>
              </a:lnSpc>
              <a:spcBef>
                <a:spcPts val="563"/>
              </a:spcBef>
              <a:buFont typeface="Wingdings" panose="05000000000000000000" pitchFamily="2" charset="2"/>
              <a:buChar char="l"/>
            </a:pPr>
            <a:r>
              <a:rPr lang="en-US" altLang="zh-CN" sz="2000" dirty="0">
                <a:solidFill>
                  <a:schemeClr val="tx1">
                    <a:lumMod val="95000"/>
                    <a:lumOff val="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V-Mobile: Xiaomi Mobile</a:t>
            </a:r>
          </a:p>
          <a:p>
            <a:pPr marL="257175" indent="-257175">
              <a:lnSpc>
                <a:spcPct val="150000"/>
              </a:lnSpc>
              <a:spcBef>
                <a:spcPts val="563"/>
              </a:spcBef>
              <a:buFont typeface="Wingdings" panose="05000000000000000000" pitchFamily="2" charset="2"/>
              <a:buChar char="l"/>
            </a:pPr>
            <a:r>
              <a:rPr lang="en-US" altLang="zh-CN" sz="2000" dirty="0">
                <a:solidFill>
                  <a:schemeClr val="tx1">
                    <a:lumMod val="95000"/>
                    <a:lumOff val="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B-Mobile: China Telecom</a:t>
            </a:r>
          </a:p>
          <a:p>
            <a:pPr marL="257175" indent="-257175">
              <a:lnSpc>
                <a:spcPct val="150000"/>
              </a:lnSpc>
              <a:spcBef>
                <a:spcPts val="563"/>
              </a:spcBef>
              <a:buFont typeface="Wingdings" panose="05000000000000000000" pitchFamily="2" charset="2"/>
              <a:buChar char="l"/>
            </a:pP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6" name="矩形 39">
            <a:extLst>
              <a:ext uri="{FF2B5EF4-FFF2-40B4-BE49-F238E27FC236}">
                <a16:creationId xmlns:a16="http://schemas.microsoft.com/office/drawing/2014/main" id="{5BBABA4A-5468-45CD-8B2F-1DFDB02C3D28}"/>
              </a:ext>
            </a:extLst>
          </p:cNvPr>
          <p:cNvSpPr>
            <a:spLocks noChangeArrowheads="1"/>
          </p:cNvSpPr>
          <p:nvPr/>
        </p:nvSpPr>
        <p:spPr bwMode="auto">
          <a:xfrm>
            <a:off x="4750684" y="5065628"/>
            <a:ext cx="3461330" cy="1513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marL="257175" indent="-257175">
              <a:lnSpc>
                <a:spcPct val="150000"/>
              </a:lnSpc>
              <a:spcBef>
                <a:spcPts val="563"/>
              </a:spcBef>
              <a:buFont typeface="Wingdings" panose="05000000000000000000" pitchFamily="2" charset="2"/>
              <a:buChar char="l"/>
            </a:pPr>
            <a:r>
              <a:rPr lang="en-US" altLang="zh-CN" sz="2000" dirty="0">
                <a:solidFill>
                  <a:schemeClr val="tx1">
                    <a:lumMod val="95000"/>
                    <a:lumOff val="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AC: Accounting Center</a:t>
            </a:r>
          </a:p>
          <a:p>
            <a:pPr marL="257175" indent="-257175">
              <a:lnSpc>
                <a:spcPct val="150000"/>
              </a:lnSpc>
              <a:spcBef>
                <a:spcPts val="563"/>
              </a:spcBef>
              <a:buFont typeface="Wingdings" panose="05000000000000000000" pitchFamily="2" charset="2"/>
              <a:buChar char="l"/>
            </a:pPr>
            <a:r>
              <a:rPr lang="en-US" altLang="zh-CN" sz="2000" dirty="0">
                <a:solidFill>
                  <a:schemeClr val="tx1">
                    <a:lumMod val="95000"/>
                    <a:lumOff val="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SUR: State Update Report</a:t>
            </a:r>
          </a:p>
          <a:p>
            <a:pPr marL="257175" indent="-257175">
              <a:lnSpc>
                <a:spcPct val="150000"/>
              </a:lnSpc>
              <a:spcBef>
                <a:spcPts val="563"/>
              </a:spcBef>
              <a:buFont typeface="Wingdings" panose="05000000000000000000" pitchFamily="2" charset="2"/>
              <a:buChar char="l"/>
            </a:pPr>
            <a:endParaRPr lang="zh-CN" altLang="en-US"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7" name="TextBox 8">
            <a:extLst>
              <a:ext uri="{FF2B5EF4-FFF2-40B4-BE49-F238E27FC236}">
                <a16:creationId xmlns:a16="http://schemas.microsoft.com/office/drawing/2014/main" id="{F641ED43-DEF2-4873-97D5-91E024F6FC5A}"/>
              </a:ext>
            </a:extLst>
          </p:cNvPr>
          <p:cNvSpPr txBox="1"/>
          <p:nvPr/>
        </p:nvSpPr>
        <p:spPr>
          <a:xfrm>
            <a:off x="1145694" y="573155"/>
            <a:ext cx="6852612" cy="615553"/>
          </a:xfrm>
          <a:prstGeom prst="rect">
            <a:avLst/>
          </a:prstGeom>
          <a:noFill/>
        </p:spPr>
        <p:txBody>
          <a:bodyPr wrap="square" lIns="0" tIns="0" rIns="0" bIns="0" rtlCol="0" anchor="ctr">
            <a:spAutoFit/>
          </a:bodyPr>
          <a:lstStyle/>
          <a:p>
            <a:pPr algn="ctr"/>
            <a:r>
              <a:rPr lang="en-US" altLang="zh-CN"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System Architecture</a:t>
            </a:r>
            <a:endParaRPr lang="zh-CN" altLang="en-US"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spTree>
    <p:extLst>
      <p:ext uri="{BB962C8B-B14F-4D97-AF65-F5344CB8AC3E}">
        <p14:creationId xmlns:p14="http://schemas.microsoft.com/office/powerpoint/2010/main" val="1847014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8">
            <a:extLst>
              <a:ext uri="{FF2B5EF4-FFF2-40B4-BE49-F238E27FC236}">
                <a16:creationId xmlns:a16="http://schemas.microsoft.com/office/drawing/2014/main" id="{F641ED43-DEF2-4873-97D5-91E024F6FC5A}"/>
              </a:ext>
            </a:extLst>
          </p:cNvPr>
          <p:cNvSpPr txBox="1"/>
          <p:nvPr/>
        </p:nvSpPr>
        <p:spPr>
          <a:xfrm>
            <a:off x="1145694" y="573155"/>
            <a:ext cx="6852612" cy="615553"/>
          </a:xfrm>
          <a:prstGeom prst="rect">
            <a:avLst/>
          </a:prstGeom>
          <a:noFill/>
        </p:spPr>
        <p:txBody>
          <a:bodyPr wrap="square" lIns="0" tIns="0" rIns="0" bIns="0" rtlCol="0" anchor="ctr">
            <a:spAutoFit/>
          </a:bodyPr>
          <a:lstStyle/>
          <a:p>
            <a:pPr algn="ctr"/>
            <a:r>
              <a:rPr lang="en-US" altLang="zh-CN"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rPr>
              <a:t>Five Datasets</a:t>
            </a:r>
            <a:endParaRPr lang="zh-CN" altLang="en-US" sz="4000" b="1" dirty="0">
              <a:solidFill>
                <a:schemeClr val="tx1">
                  <a:lumMod val="75000"/>
                  <a:lumOff val="25000"/>
                </a:schemeClr>
              </a:solidFill>
              <a:latin typeface="Arial Unicode MS" panose="020B0604020202020204" pitchFamily="34" charset="-122"/>
              <a:ea typeface="Arial Unicode MS" panose="020B0604020202020204" pitchFamily="34" charset="-122"/>
              <a:cs typeface="Arial Unicode MS" panose="020B0604020202020204" pitchFamily="34" charset="-122"/>
              <a:sym typeface="+mn-lt"/>
            </a:endParaRPr>
          </a:p>
        </p:txBody>
      </p:sp>
      <p:graphicFrame>
        <p:nvGraphicFramePr>
          <p:cNvPr id="9" name="图示 8">
            <a:extLst>
              <a:ext uri="{FF2B5EF4-FFF2-40B4-BE49-F238E27FC236}">
                <a16:creationId xmlns:a16="http://schemas.microsoft.com/office/drawing/2014/main" id="{10997141-3BCF-4E96-A4BF-D042BDB3F971}"/>
              </a:ext>
            </a:extLst>
          </p:cNvPr>
          <p:cNvGraphicFramePr/>
          <p:nvPr>
            <p:extLst>
              <p:ext uri="{D42A27DB-BD31-4B8C-83A1-F6EECF244321}">
                <p14:modId xmlns:p14="http://schemas.microsoft.com/office/powerpoint/2010/main" val="3413071132"/>
              </p:ext>
            </p:extLst>
          </p:nvPr>
        </p:nvGraphicFramePr>
        <p:xfrm>
          <a:off x="280946" y="2647784"/>
          <a:ext cx="8582108" cy="4683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图片 10">
            <a:extLst>
              <a:ext uri="{FF2B5EF4-FFF2-40B4-BE49-F238E27FC236}">
                <a16:creationId xmlns:a16="http://schemas.microsoft.com/office/drawing/2014/main" id="{7D3BBD18-DD91-4B45-8780-0F0DDB4702C2}"/>
              </a:ext>
            </a:extLst>
          </p:cNvPr>
          <p:cNvPicPr>
            <a:picLocks noChangeAspect="1"/>
          </p:cNvPicPr>
          <p:nvPr/>
        </p:nvPicPr>
        <p:blipFill rotWithShape="1">
          <a:blip r:embed="rId8"/>
          <a:srcRect b="74297"/>
          <a:stretch/>
        </p:blipFill>
        <p:spPr>
          <a:xfrm>
            <a:off x="428122" y="1992603"/>
            <a:ext cx="4416784" cy="910436"/>
          </a:xfrm>
          <a:prstGeom prst="rect">
            <a:avLst/>
          </a:prstGeom>
        </p:spPr>
      </p:pic>
      <p:sp>
        <p:nvSpPr>
          <p:cNvPr id="12" name="文本框 11">
            <a:extLst>
              <a:ext uri="{FF2B5EF4-FFF2-40B4-BE49-F238E27FC236}">
                <a16:creationId xmlns:a16="http://schemas.microsoft.com/office/drawing/2014/main" id="{C3394999-F1D2-4AE3-A07F-2DF0F2CEF7AC}"/>
              </a:ext>
            </a:extLst>
          </p:cNvPr>
          <p:cNvSpPr txBox="1"/>
          <p:nvPr/>
        </p:nvSpPr>
        <p:spPr>
          <a:xfrm>
            <a:off x="4992082" y="1555360"/>
            <a:ext cx="3637568" cy="1384995"/>
          </a:xfrm>
          <a:prstGeom prst="rect">
            <a:avLst/>
          </a:prstGeom>
          <a:noFill/>
        </p:spPr>
        <p:txBody>
          <a:bodyPr wrap="square" rtlCol="0">
            <a:spAutoFit/>
          </a:bodyPr>
          <a:lstStyle/>
          <a:p>
            <a:r>
              <a:rPr lang="en-US" altLang="zh-CN" sz="2800" dirty="0">
                <a:latin typeface="Arial Unicode MS" panose="020B0604020202020204" pitchFamily="34" charset="-122"/>
                <a:ea typeface="Arial Unicode MS" panose="020B0604020202020204" pitchFamily="34" charset="-122"/>
                <a:cs typeface="Arial Unicode MS" panose="020B0604020202020204" pitchFamily="34" charset="-122"/>
              </a:rPr>
              <a:t>1. </a:t>
            </a:r>
            <a:r>
              <a:rPr lang="en-US" altLang="zh-CN" sz="2800" dirty="0" err="1">
                <a:latin typeface="Arial Unicode MS" panose="020B0604020202020204" pitchFamily="34" charset="-122"/>
                <a:ea typeface="Arial Unicode MS" panose="020B0604020202020204" pitchFamily="34" charset="-122"/>
                <a:cs typeface="Arial Unicode MS" panose="020B0604020202020204" pitchFamily="34" charset="-122"/>
              </a:rPr>
              <a:t>BBSDataset</a:t>
            </a:r>
            <a:r>
              <a:rPr lang="en-US" altLang="zh-CN" sz="2800" dirty="0">
                <a:latin typeface="Arial Unicode MS" panose="020B0604020202020204" pitchFamily="34" charset="-122"/>
                <a:ea typeface="Arial Unicode MS" panose="020B0604020202020204" pitchFamily="34" charset="-122"/>
                <a:cs typeface="Arial Unicode MS" panose="020B0604020202020204" pitchFamily="34" charset="-122"/>
              </a:rPr>
              <a:t>: </a:t>
            </a:r>
          </a:p>
          <a:p>
            <a:r>
              <a:rPr lang="en-US" altLang="zh-CN" sz="2800" dirty="0">
                <a:latin typeface="Arial Unicode MS" panose="020B0604020202020204" pitchFamily="34" charset="-122"/>
                <a:ea typeface="Arial Unicode MS" panose="020B0604020202020204" pitchFamily="34" charset="-122"/>
                <a:cs typeface="Arial Unicode MS" panose="020B0604020202020204" pitchFamily="34" charset="-122"/>
              </a:rPr>
              <a:t>12,000 posts from users’ BBS</a:t>
            </a:r>
            <a:endParaRPr lang="zh-CN" altLang="en-US" sz="2800" dirty="0">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13" name="矩形 12">
            <a:extLst>
              <a:ext uri="{FF2B5EF4-FFF2-40B4-BE49-F238E27FC236}">
                <a16:creationId xmlns:a16="http://schemas.microsoft.com/office/drawing/2014/main" id="{261F3176-F1F2-4C66-BE13-596464B13F97}"/>
              </a:ext>
            </a:extLst>
          </p:cNvPr>
          <p:cNvSpPr/>
          <p:nvPr/>
        </p:nvSpPr>
        <p:spPr>
          <a:xfrm>
            <a:off x="428122" y="1447639"/>
            <a:ext cx="3381054" cy="800219"/>
          </a:xfrm>
          <a:prstGeom prst="rect">
            <a:avLst/>
          </a:prstGeom>
        </p:spPr>
        <p:txBody>
          <a:bodyPr wrap="none">
            <a:spAutoFit/>
          </a:bodyPr>
          <a:lstStyle/>
          <a:p>
            <a:r>
              <a:rPr lang="zh-CN" altLang="en-US" sz="2800" dirty="0">
                <a:latin typeface="Arial Unicode MS" panose="020B0604020202020204" pitchFamily="34" charset="-122"/>
                <a:ea typeface="Arial Unicode MS" panose="020B0604020202020204" pitchFamily="34" charset="-122"/>
                <a:cs typeface="Arial Unicode MS" panose="020B0604020202020204" pitchFamily="34" charset="-122"/>
                <a:hlinkClick r:id="rId9"/>
              </a:rPr>
              <a:t>http://bbs.xiaomi.cn/</a:t>
            </a:r>
            <a:endParaRPr lang="en-US" altLang="zh-CN" sz="2800" dirty="0">
              <a:latin typeface="Arial Unicode MS" panose="020B0604020202020204" pitchFamily="34" charset="-122"/>
              <a:ea typeface="Arial Unicode MS" panose="020B0604020202020204" pitchFamily="34" charset="-122"/>
              <a:cs typeface="Arial Unicode MS" panose="020B0604020202020204" pitchFamily="34" charset="-122"/>
            </a:endParaRPr>
          </a:p>
          <a:p>
            <a:endParaRPr lang="zh-CN" altLang="en-US" dirty="0"/>
          </a:p>
        </p:txBody>
      </p:sp>
    </p:spTree>
    <p:extLst>
      <p:ext uri="{BB962C8B-B14F-4D97-AF65-F5344CB8AC3E}">
        <p14:creationId xmlns:p14="http://schemas.microsoft.com/office/powerpoint/2010/main" val="1517369505"/>
      </p:ext>
    </p:extLst>
  </p:cSld>
  <p:clrMapOvr>
    <a:masterClrMapping/>
  </p:clrMapOvr>
</p:sld>
</file>

<file path=ppt/theme/theme1.xml><?xml version="1.0" encoding="utf-8"?>
<a:theme xmlns:a="http://schemas.openxmlformats.org/drawingml/2006/main" name="千图网海量PPT模板www.58pic.com​​">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3600</TotalTime>
  <Words>2842</Words>
  <Application>Microsoft Office PowerPoint</Application>
  <PresentationFormat>全屏显示(4:3)</PresentationFormat>
  <Paragraphs>198</Paragraphs>
  <Slides>23</Slides>
  <Notes>23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23</vt:i4>
      </vt:variant>
    </vt:vector>
  </HeadingPairs>
  <TitlesOfParts>
    <vt:vector size="33" baseType="lpstr">
      <vt:lpstr>Arial Unicode MS</vt:lpstr>
      <vt:lpstr>等线</vt:lpstr>
      <vt:lpstr>微软雅黑</vt:lpstr>
      <vt:lpstr>Arial</vt:lpstr>
      <vt:lpstr>Arial Rounded MT Bold</vt:lpstr>
      <vt:lpstr>Calibri</vt:lpstr>
      <vt:lpstr>Calibri Light</vt:lpstr>
      <vt:lpstr>Cambria Math</vt:lpstr>
      <vt:lpstr>Wingdings</vt:lpstr>
      <vt:lpstr>千图网海量PPT模板www.58pic.com​​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李振华</cp:lastModifiedBy>
  <cp:revision>651</cp:revision>
  <dcterms:created xsi:type="dcterms:W3CDTF">2018-04-10T08:10:31Z</dcterms:created>
  <dcterms:modified xsi:type="dcterms:W3CDTF">2019-06-20T15:03:41Z</dcterms:modified>
</cp:coreProperties>
</file>